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Montserrat" charset="1" panose="00000500000000000000"/>
      <p:regular r:id="rId12"/>
    </p:embeddedFont>
    <p:embeddedFont>
      <p:font typeface="Montserrat Bold" charset="1" panose="00000800000000000000"/>
      <p:regular r:id="rId13"/>
    </p:embeddedFont>
    <p:embeddedFont>
      <p:font typeface="Montserrat Italics" charset="1" panose="00000500000000000000"/>
      <p:regular r:id="rId14"/>
    </p:embeddedFont>
    <p:embeddedFont>
      <p:font typeface="Montserrat Bold Italics" charset="1" panose="00000800000000000000"/>
      <p:regular r:id="rId15"/>
    </p:embeddedFont>
    <p:embeddedFont>
      <p:font typeface="Montserrat Thin" charset="1" panose="00000300000000000000"/>
      <p:regular r:id="rId16"/>
    </p:embeddedFont>
    <p:embeddedFont>
      <p:font typeface="Montserrat Thin Italics" charset="1" panose="00000300000000000000"/>
      <p:regular r:id="rId17"/>
    </p:embeddedFont>
    <p:embeddedFont>
      <p:font typeface="Montserrat Extra-Light" charset="1" panose="00000300000000000000"/>
      <p:regular r:id="rId18"/>
    </p:embeddedFont>
    <p:embeddedFont>
      <p:font typeface="Montserrat Extra-Light Italics" charset="1" panose="00000300000000000000"/>
      <p:regular r:id="rId19"/>
    </p:embeddedFont>
    <p:embeddedFont>
      <p:font typeface="Montserrat Light" charset="1" panose="00000400000000000000"/>
      <p:regular r:id="rId20"/>
    </p:embeddedFont>
    <p:embeddedFont>
      <p:font typeface="Montserrat Light Italics" charset="1" panose="00000400000000000000"/>
      <p:regular r:id="rId21"/>
    </p:embeddedFont>
    <p:embeddedFont>
      <p:font typeface="Montserrat Medium" charset="1" panose="00000600000000000000"/>
      <p:regular r:id="rId22"/>
    </p:embeddedFont>
    <p:embeddedFont>
      <p:font typeface="Montserrat Medium Italics" charset="1" panose="00000600000000000000"/>
      <p:regular r:id="rId23"/>
    </p:embeddedFont>
    <p:embeddedFont>
      <p:font typeface="Montserrat Semi-Bold" charset="1" panose="00000700000000000000"/>
      <p:regular r:id="rId24"/>
    </p:embeddedFont>
    <p:embeddedFont>
      <p:font typeface="Montserrat Semi-Bold Italics" charset="1" panose="00000700000000000000"/>
      <p:regular r:id="rId25"/>
    </p:embeddedFont>
    <p:embeddedFont>
      <p:font typeface="Montserrat Ultra-Bold" charset="1" panose="00000900000000000000"/>
      <p:regular r:id="rId26"/>
    </p:embeddedFont>
    <p:embeddedFont>
      <p:font typeface="Montserrat Ultra-Bold Italics" charset="1" panose="00000900000000000000"/>
      <p:regular r:id="rId27"/>
    </p:embeddedFont>
    <p:embeddedFont>
      <p:font typeface="Montserrat Heavy" charset="1" panose="00000A00000000000000"/>
      <p:regular r:id="rId28"/>
    </p:embeddedFont>
    <p:embeddedFont>
      <p:font typeface="Montserrat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11" Target="../media/image4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6.pn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67.svg" Type="http://schemas.openxmlformats.org/officeDocument/2006/relationships/image"/><Relationship Id="rId14" Target="../media/image68.png" Type="http://schemas.openxmlformats.org/officeDocument/2006/relationships/image"/><Relationship Id="rId15" Target="../media/image69.svg" Type="http://schemas.openxmlformats.org/officeDocument/2006/relationships/image"/><Relationship Id="rId16" Target="../media/image9.png" Type="http://schemas.openxmlformats.org/officeDocument/2006/relationships/image"/><Relationship Id="rId17" Target="../media/image10.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76.png" Type="http://schemas.openxmlformats.org/officeDocument/2006/relationships/image"/><Relationship Id="rId13" Target="../media/image77.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6.png" Type="http://schemas.openxmlformats.org/officeDocument/2006/relationships/image"/><Relationship Id="rId11" Target="../media/image87.svg" Type="http://schemas.openxmlformats.org/officeDocument/2006/relationships/image"/><Relationship Id="rId12" Target="../media/image66.png" Type="http://schemas.openxmlformats.org/officeDocument/2006/relationships/image"/><Relationship Id="rId13" Target="../media/image67.svg" Type="http://schemas.openxmlformats.org/officeDocument/2006/relationships/image"/><Relationship Id="rId14" Target="../media/image88.png" Type="http://schemas.openxmlformats.org/officeDocument/2006/relationships/image"/><Relationship Id="rId15" Target="../media/image89.svg" Type="http://schemas.openxmlformats.org/officeDocument/2006/relationships/image"/><Relationship Id="rId16" Target="../media/image90.png" Type="http://schemas.openxmlformats.org/officeDocument/2006/relationships/image"/><Relationship Id="rId17" Target="../media/image9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 Id="rId8" Target="../media/image84.png" Type="http://schemas.openxmlformats.org/officeDocument/2006/relationships/image"/><Relationship Id="rId9" Target="../media/image85.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svg" Type="http://schemas.openxmlformats.org/officeDocument/2006/relationships/image"/><Relationship Id="rId12" Target="../media/image94.png" Type="http://schemas.openxmlformats.org/officeDocument/2006/relationships/image"/><Relationship Id="rId13" Target="../media/image9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1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111642">
            <a:off x="11247168" y="2438070"/>
            <a:ext cx="10443683" cy="8487866"/>
          </a:xfrm>
          <a:custGeom>
            <a:avLst/>
            <a:gdLst/>
            <a:ahLst/>
            <a:cxnLst/>
            <a:rect r="r" b="b" t="t" l="l"/>
            <a:pathLst>
              <a:path h="8487866" w="10443683">
                <a:moveTo>
                  <a:pt x="0" y="0"/>
                </a:moveTo>
                <a:lnTo>
                  <a:pt x="10443682" y="0"/>
                </a:lnTo>
                <a:lnTo>
                  <a:pt x="10443682" y="8487866"/>
                </a:lnTo>
                <a:lnTo>
                  <a:pt x="0" y="848786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18441" y="9258300"/>
            <a:ext cx="9727319" cy="3106962"/>
          </a:xfrm>
          <a:custGeom>
            <a:avLst/>
            <a:gdLst/>
            <a:ahLst/>
            <a:cxnLst/>
            <a:rect r="r" b="b" t="t" l="l"/>
            <a:pathLst>
              <a:path h="3106962" w="9727319">
                <a:moveTo>
                  <a:pt x="0" y="0"/>
                </a:moveTo>
                <a:lnTo>
                  <a:pt x="9727318" y="0"/>
                </a:lnTo>
                <a:lnTo>
                  <a:pt x="9727318"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377960"/>
            <a:ext cx="14879136" cy="1597654"/>
          </a:xfrm>
          <a:prstGeom prst="rect">
            <a:avLst/>
          </a:prstGeom>
        </p:spPr>
        <p:txBody>
          <a:bodyPr anchor="t" rtlCol="false" tIns="0" lIns="0" bIns="0" rIns="0">
            <a:spAutoFit/>
          </a:bodyPr>
          <a:lstStyle/>
          <a:p>
            <a:pPr>
              <a:lnSpc>
                <a:spcPts val="11926"/>
              </a:lnSpc>
            </a:pPr>
            <a:r>
              <a:rPr lang="en-US" sz="12047">
                <a:solidFill>
                  <a:srgbClr val="004AAD"/>
                </a:solidFill>
                <a:latin typeface="Montserrat Bold"/>
              </a:rPr>
              <a:t>BÁO CÁO DỰ ÁN I</a:t>
            </a:r>
          </a:p>
        </p:txBody>
      </p:sp>
      <p:sp>
        <p:nvSpPr>
          <p:cNvPr name="TextBox 5" id="5"/>
          <p:cNvSpPr txBox="true"/>
          <p:nvPr/>
        </p:nvSpPr>
        <p:spPr>
          <a:xfrm rot="0">
            <a:off x="1028700" y="5480106"/>
            <a:ext cx="16110387" cy="657225"/>
          </a:xfrm>
          <a:prstGeom prst="rect">
            <a:avLst/>
          </a:prstGeom>
        </p:spPr>
        <p:txBody>
          <a:bodyPr anchor="t" rtlCol="false" tIns="0" lIns="0" bIns="0" rIns="0">
            <a:spAutoFit/>
          </a:bodyPr>
          <a:lstStyle/>
          <a:p>
            <a:pPr>
              <a:lnSpc>
                <a:spcPts val="4950"/>
              </a:lnSpc>
            </a:pPr>
            <a:r>
              <a:rPr lang="en-US" sz="5000">
                <a:solidFill>
                  <a:srgbClr val="2BB4D4"/>
                </a:solidFill>
                <a:latin typeface="Montserrat Bold"/>
              </a:rPr>
              <a:t>WEBSITE THƯƠNG MẠI ĐIỆN TỬ - 3000WEBAPP</a:t>
            </a:r>
          </a:p>
        </p:txBody>
      </p:sp>
      <p:grpSp>
        <p:nvGrpSpPr>
          <p:cNvPr name="Group 6" id="6"/>
          <p:cNvGrpSpPr/>
          <p:nvPr/>
        </p:nvGrpSpPr>
        <p:grpSpPr>
          <a:xfrm rot="0">
            <a:off x="1148913" y="615622"/>
            <a:ext cx="4684251" cy="826156"/>
            <a:chOff x="0" y="0"/>
            <a:chExt cx="6245669" cy="1101541"/>
          </a:xfrm>
        </p:grpSpPr>
        <p:sp>
          <p:nvSpPr>
            <p:cNvPr name="Freeform 7" id="7"/>
            <p:cNvSpPr/>
            <p:nvPr/>
          </p:nvSpPr>
          <p:spPr>
            <a:xfrm flipH="false" flipV="false" rot="0">
              <a:off x="0" y="0"/>
              <a:ext cx="1101541" cy="1101541"/>
            </a:xfrm>
            <a:custGeom>
              <a:avLst/>
              <a:gdLst/>
              <a:ahLst/>
              <a:cxnLst/>
              <a:rect r="r" b="b" t="t" l="l"/>
              <a:pathLst>
                <a:path h="1101541" w="1101541">
                  <a:moveTo>
                    <a:pt x="0" y="0"/>
                  </a:moveTo>
                  <a:lnTo>
                    <a:pt x="1101541" y="0"/>
                  </a:lnTo>
                  <a:lnTo>
                    <a:pt x="1101541" y="1101541"/>
                  </a:lnTo>
                  <a:lnTo>
                    <a:pt x="0" y="1101541"/>
                  </a:lnTo>
                  <a:lnTo>
                    <a:pt x="0" y="0"/>
                  </a:lnTo>
                  <a:close/>
                </a:path>
              </a:pathLst>
            </a:custGeom>
            <a:blipFill>
              <a:blip r:embed="rId6"/>
              <a:stretch>
                <a:fillRect l="0" t="0" r="0" b="0"/>
              </a:stretch>
            </a:blipFill>
          </p:spPr>
        </p:sp>
        <p:sp>
          <p:nvSpPr>
            <p:cNvPr name="TextBox 8" id="8"/>
            <p:cNvSpPr txBox="true"/>
            <p:nvPr/>
          </p:nvSpPr>
          <p:spPr>
            <a:xfrm rot="0">
              <a:off x="1449784" y="195170"/>
              <a:ext cx="4795885" cy="654050"/>
            </a:xfrm>
            <a:prstGeom prst="rect">
              <a:avLst/>
            </a:prstGeom>
          </p:spPr>
          <p:txBody>
            <a:bodyPr anchor="t" rtlCol="false" tIns="0" lIns="0" bIns="0" rIns="0">
              <a:spAutoFit/>
            </a:bodyPr>
            <a:lstStyle/>
            <a:p>
              <a:pPr>
                <a:lnSpc>
                  <a:spcPts val="4199"/>
                </a:lnSpc>
              </a:pPr>
              <a:r>
                <a:rPr lang="en-US" sz="2999">
                  <a:solidFill>
                    <a:srgbClr val="004AAD"/>
                  </a:solidFill>
                  <a:latin typeface="Montserrat Classic Bold Italics"/>
                </a:rPr>
                <a:t>3000 WEBAPP</a:t>
              </a:r>
            </a:p>
          </p:txBody>
        </p:sp>
      </p:grpSp>
      <p:sp>
        <p:nvSpPr>
          <p:cNvPr name="TextBox 9" id="9"/>
          <p:cNvSpPr txBox="true"/>
          <p:nvPr/>
        </p:nvSpPr>
        <p:spPr>
          <a:xfrm rot="0">
            <a:off x="1028700" y="8131212"/>
            <a:ext cx="10730186" cy="669925"/>
          </a:xfrm>
          <a:prstGeom prst="rect">
            <a:avLst/>
          </a:prstGeom>
        </p:spPr>
        <p:txBody>
          <a:bodyPr anchor="t" rtlCol="false" tIns="0" lIns="0" bIns="0" rIns="0">
            <a:spAutoFit/>
          </a:bodyPr>
          <a:lstStyle/>
          <a:p>
            <a:pPr>
              <a:lnSpc>
                <a:spcPts val="5599"/>
              </a:lnSpc>
            </a:pPr>
            <a:r>
              <a:rPr lang="en-US" sz="3999" spc="199">
                <a:solidFill>
                  <a:srgbClr val="2E2E2E"/>
                </a:solidFill>
                <a:latin typeface="Montserrat"/>
              </a:rPr>
              <a:t>Giảng Viên Hướng Dẫn: Lê Hồng Sơn</a:t>
            </a:r>
          </a:p>
        </p:txBody>
      </p:sp>
      <p:sp>
        <p:nvSpPr>
          <p:cNvPr name="TextBox 10" id="10"/>
          <p:cNvSpPr txBox="true"/>
          <p:nvPr/>
        </p:nvSpPr>
        <p:spPr>
          <a:xfrm rot="0">
            <a:off x="1028700" y="7329515"/>
            <a:ext cx="10730186" cy="669925"/>
          </a:xfrm>
          <a:prstGeom prst="rect">
            <a:avLst/>
          </a:prstGeom>
        </p:spPr>
        <p:txBody>
          <a:bodyPr anchor="t" rtlCol="false" tIns="0" lIns="0" bIns="0" rIns="0">
            <a:spAutoFit/>
          </a:bodyPr>
          <a:lstStyle/>
          <a:p>
            <a:pPr>
              <a:lnSpc>
                <a:spcPts val="5599"/>
              </a:lnSpc>
            </a:pPr>
            <a:r>
              <a:rPr lang="en-US" sz="3999" spc="199">
                <a:solidFill>
                  <a:srgbClr val="2E2E2E"/>
                </a:solidFill>
                <a:latin typeface="Montserrat"/>
              </a:rPr>
              <a:t>Nhóm: 99 % Risk</a:t>
            </a:r>
          </a:p>
        </p:txBody>
      </p:sp>
      <p:sp>
        <p:nvSpPr>
          <p:cNvPr name="Freeform 11" id="11"/>
          <p:cNvSpPr/>
          <p:nvPr/>
        </p:nvSpPr>
        <p:spPr>
          <a:xfrm flipH="false" flipV="false" rot="0">
            <a:off x="13983457" y="615622"/>
            <a:ext cx="3275843" cy="1117890"/>
          </a:xfrm>
          <a:custGeom>
            <a:avLst/>
            <a:gdLst/>
            <a:ahLst/>
            <a:cxnLst/>
            <a:rect r="r" b="b" t="t" l="l"/>
            <a:pathLst>
              <a:path h="1117890" w="3275843">
                <a:moveTo>
                  <a:pt x="0" y="0"/>
                </a:moveTo>
                <a:lnTo>
                  <a:pt x="3275843" y="0"/>
                </a:lnTo>
                <a:lnTo>
                  <a:pt x="3275843" y="1117890"/>
                </a:lnTo>
                <a:lnTo>
                  <a:pt x="0" y="1117890"/>
                </a:lnTo>
                <a:lnTo>
                  <a:pt x="0" y="0"/>
                </a:lnTo>
                <a:close/>
              </a:path>
            </a:pathLst>
          </a:custGeom>
          <a:blipFill>
            <a:blip r:embed="rId7"/>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1921" y="3608318"/>
            <a:ext cx="14601731" cy="5929188"/>
          </a:xfrm>
          <a:custGeom>
            <a:avLst/>
            <a:gdLst/>
            <a:ahLst/>
            <a:cxnLst/>
            <a:rect r="r" b="b" t="t" l="l"/>
            <a:pathLst>
              <a:path h="5929188" w="14601731">
                <a:moveTo>
                  <a:pt x="0" y="0"/>
                </a:moveTo>
                <a:lnTo>
                  <a:pt x="14601731" y="0"/>
                </a:lnTo>
                <a:lnTo>
                  <a:pt x="14601731" y="5929188"/>
                </a:lnTo>
                <a:lnTo>
                  <a:pt x="0" y="5929188"/>
                </a:lnTo>
                <a:lnTo>
                  <a:pt x="0" y="0"/>
                </a:lnTo>
                <a:close/>
              </a:path>
            </a:pathLst>
          </a:custGeom>
          <a:blipFill>
            <a:blip r:embed="rId4"/>
            <a:stretch>
              <a:fillRect l="0" t="0" r="0" b="0"/>
            </a:stretch>
          </a:blipFill>
        </p:spPr>
      </p:sp>
      <p:sp>
        <p:nvSpPr>
          <p:cNvPr name="TextBox 4" id="4"/>
          <p:cNvSpPr txBox="true"/>
          <p:nvPr/>
        </p:nvSpPr>
        <p:spPr>
          <a:xfrm rot="0">
            <a:off x="1028700" y="1579105"/>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5" id="5"/>
          <p:cNvSpPr txBox="true"/>
          <p:nvPr/>
        </p:nvSpPr>
        <p:spPr>
          <a:xfrm rot="0">
            <a:off x="1028700" y="2662144"/>
            <a:ext cx="7934087" cy="400050"/>
          </a:xfrm>
          <a:prstGeom prst="rect">
            <a:avLst/>
          </a:prstGeom>
        </p:spPr>
        <p:txBody>
          <a:bodyPr anchor="t" rtlCol="false" tIns="0" lIns="0" bIns="0" rIns="0">
            <a:spAutoFit/>
          </a:bodyPr>
          <a:lstStyle/>
          <a:p>
            <a:pPr>
              <a:lnSpc>
                <a:spcPts val="3000"/>
              </a:lnSpc>
            </a:pPr>
            <a:r>
              <a:rPr lang="en-US" sz="3000">
                <a:solidFill>
                  <a:srgbClr val="004AAD"/>
                </a:solidFill>
                <a:latin typeface="Montserrat Bold"/>
              </a:rPr>
              <a:t>MÔ HÌNH DỰ ÁN - TỔNG QUAN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3459840"/>
            <a:ext cx="9593614" cy="5798460"/>
          </a:xfrm>
          <a:custGeom>
            <a:avLst/>
            <a:gdLst/>
            <a:ahLst/>
            <a:cxnLst/>
            <a:rect r="r" b="b" t="t" l="l"/>
            <a:pathLst>
              <a:path h="5798460" w="9593614">
                <a:moveTo>
                  <a:pt x="0" y="0"/>
                </a:moveTo>
                <a:lnTo>
                  <a:pt x="9593614" y="0"/>
                </a:lnTo>
                <a:lnTo>
                  <a:pt x="9593614" y="5798460"/>
                </a:lnTo>
                <a:lnTo>
                  <a:pt x="0" y="5798460"/>
                </a:lnTo>
                <a:lnTo>
                  <a:pt x="0" y="0"/>
                </a:lnTo>
                <a:close/>
              </a:path>
            </a:pathLst>
          </a:custGeom>
          <a:blipFill>
            <a:blip r:embed="rId4"/>
            <a:stretch>
              <a:fillRect l="0" t="0" r="0" b="0"/>
            </a:stretch>
          </a:blipFill>
        </p:spPr>
      </p:sp>
      <p:sp>
        <p:nvSpPr>
          <p:cNvPr name="Freeform 4" id="4"/>
          <p:cNvSpPr/>
          <p:nvPr/>
        </p:nvSpPr>
        <p:spPr>
          <a:xfrm flipH="false" flipV="false" rot="0">
            <a:off x="11080066" y="2379205"/>
            <a:ext cx="6179234" cy="3858798"/>
          </a:xfrm>
          <a:custGeom>
            <a:avLst/>
            <a:gdLst/>
            <a:ahLst/>
            <a:cxnLst/>
            <a:rect r="r" b="b" t="t" l="l"/>
            <a:pathLst>
              <a:path h="3858798" w="6179234">
                <a:moveTo>
                  <a:pt x="0" y="0"/>
                </a:moveTo>
                <a:lnTo>
                  <a:pt x="6179234" y="0"/>
                </a:lnTo>
                <a:lnTo>
                  <a:pt x="6179234" y="3858798"/>
                </a:lnTo>
                <a:lnTo>
                  <a:pt x="0" y="3858798"/>
                </a:lnTo>
                <a:lnTo>
                  <a:pt x="0" y="0"/>
                </a:lnTo>
                <a:close/>
              </a:path>
            </a:pathLst>
          </a:custGeom>
          <a:blipFill>
            <a:blip r:embed="rId5"/>
            <a:stretch>
              <a:fillRect l="0" t="0" r="0" b="0"/>
            </a:stretch>
          </a:blipFill>
        </p:spPr>
      </p:sp>
      <p:sp>
        <p:nvSpPr>
          <p:cNvPr name="Freeform 5" id="5"/>
          <p:cNvSpPr/>
          <p:nvPr/>
        </p:nvSpPr>
        <p:spPr>
          <a:xfrm flipH="false" flipV="false" rot="0">
            <a:off x="11060157" y="6783071"/>
            <a:ext cx="6199143" cy="2475229"/>
          </a:xfrm>
          <a:custGeom>
            <a:avLst/>
            <a:gdLst/>
            <a:ahLst/>
            <a:cxnLst/>
            <a:rect r="r" b="b" t="t" l="l"/>
            <a:pathLst>
              <a:path h="2475229" w="6199143">
                <a:moveTo>
                  <a:pt x="0" y="0"/>
                </a:moveTo>
                <a:lnTo>
                  <a:pt x="6199143" y="0"/>
                </a:lnTo>
                <a:lnTo>
                  <a:pt x="6199143" y="2475229"/>
                </a:lnTo>
                <a:lnTo>
                  <a:pt x="0" y="2475229"/>
                </a:lnTo>
                <a:lnTo>
                  <a:pt x="0" y="0"/>
                </a:lnTo>
                <a:close/>
              </a:path>
            </a:pathLst>
          </a:custGeom>
          <a:blipFill>
            <a:blip r:embed="rId6"/>
            <a:stretch>
              <a:fillRect l="0" t="0" r="0" b="0"/>
            </a:stretch>
          </a:blipFill>
        </p:spPr>
      </p:sp>
      <p:sp>
        <p:nvSpPr>
          <p:cNvPr name="TextBox 6" id="6"/>
          <p:cNvSpPr txBox="true"/>
          <p:nvPr/>
        </p:nvSpPr>
        <p:spPr>
          <a:xfrm rot="0">
            <a:off x="1028700" y="1579105"/>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7" id="7"/>
          <p:cNvSpPr txBox="true"/>
          <p:nvPr/>
        </p:nvSpPr>
        <p:spPr>
          <a:xfrm rot="0">
            <a:off x="1028700" y="2662144"/>
            <a:ext cx="7934087" cy="400050"/>
          </a:xfrm>
          <a:prstGeom prst="rect">
            <a:avLst/>
          </a:prstGeom>
        </p:spPr>
        <p:txBody>
          <a:bodyPr anchor="t" rtlCol="false" tIns="0" lIns="0" bIns="0" rIns="0">
            <a:spAutoFit/>
          </a:bodyPr>
          <a:lstStyle/>
          <a:p>
            <a:pPr>
              <a:lnSpc>
                <a:spcPts val="3000"/>
              </a:lnSpc>
            </a:pPr>
            <a:r>
              <a:rPr lang="en-US" sz="3000">
                <a:solidFill>
                  <a:srgbClr val="004AAD"/>
                </a:solidFill>
                <a:latin typeface="Montserrat Bold"/>
              </a:rPr>
              <a:t>MÔ HÌNH DỰ ÁN - BACKEND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94898" y="1464805"/>
            <a:ext cx="7251890" cy="8119637"/>
          </a:xfrm>
          <a:custGeom>
            <a:avLst/>
            <a:gdLst/>
            <a:ahLst/>
            <a:cxnLst/>
            <a:rect r="r" b="b" t="t" l="l"/>
            <a:pathLst>
              <a:path h="8119637" w="7251890">
                <a:moveTo>
                  <a:pt x="0" y="0"/>
                </a:moveTo>
                <a:lnTo>
                  <a:pt x="7251889" y="0"/>
                </a:lnTo>
                <a:lnTo>
                  <a:pt x="7251889" y="8119637"/>
                </a:lnTo>
                <a:lnTo>
                  <a:pt x="0" y="8119637"/>
                </a:lnTo>
                <a:lnTo>
                  <a:pt x="0" y="0"/>
                </a:lnTo>
                <a:close/>
              </a:path>
            </a:pathLst>
          </a:custGeom>
          <a:blipFill>
            <a:blip r:embed="rId4"/>
            <a:stretch>
              <a:fillRect l="0" t="0" r="0" b="0"/>
            </a:stretch>
          </a:blipFill>
        </p:spPr>
      </p:sp>
      <p:sp>
        <p:nvSpPr>
          <p:cNvPr name="Freeform 4" id="4"/>
          <p:cNvSpPr/>
          <p:nvPr/>
        </p:nvSpPr>
        <p:spPr>
          <a:xfrm flipH="false" flipV="false" rot="0">
            <a:off x="1169465" y="3365386"/>
            <a:ext cx="6818319" cy="3409160"/>
          </a:xfrm>
          <a:custGeom>
            <a:avLst/>
            <a:gdLst/>
            <a:ahLst/>
            <a:cxnLst/>
            <a:rect r="r" b="b" t="t" l="l"/>
            <a:pathLst>
              <a:path h="3409160" w="6818319">
                <a:moveTo>
                  <a:pt x="0" y="0"/>
                </a:moveTo>
                <a:lnTo>
                  <a:pt x="6818319" y="0"/>
                </a:lnTo>
                <a:lnTo>
                  <a:pt x="6818319" y="3409159"/>
                </a:lnTo>
                <a:lnTo>
                  <a:pt x="0" y="3409159"/>
                </a:lnTo>
                <a:lnTo>
                  <a:pt x="0" y="0"/>
                </a:lnTo>
                <a:close/>
              </a:path>
            </a:pathLst>
          </a:custGeom>
          <a:blipFill>
            <a:blip r:embed="rId5"/>
            <a:stretch>
              <a:fillRect l="0" t="0" r="0" b="0"/>
            </a:stretch>
          </a:blipFill>
        </p:spPr>
      </p:sp>
      <p:sp>
        <p:nvSpPr>
          <p:cNvPr name="Freeform 5" id="5"/>
          <p:cNvSpPr/>
          <p:nvPr/>
        </p:nvSpPr>
        <p:spPr>
          <a:xfrm flipH="false" flipV="false" rot="0">
            <a:off x="1028700" y="7077737"/>
            <a:ext cx="3549925" cy="2185697"/>
          </a:xfrm>
          <a:custGeom>
            <a:avLst/>
            <a:gdLst/>
            <a:ahLst/>
            <a:cxnLst/>
            <a:rect r="r" b="b" t="t" l="l"/>
            <a:pathLst>
              <a:path h="2185697" w="3549925">
                <a:moveTo>
                  <a:pt x="0" y="0"/>
                </a:moveTo>
                <a:lnTo>
                  <a:pt x="3549925" y="0"/>
                </a:lnTo>
                <a:lnTo>
                  <a:pt x="3549925" y="2185698"/>
                </a:lnTo>
                <a:lnTo>
                  <a:pt x="0" y="2185698"/>
                </a:lnTo>
                <a:lnTo>
                  <a:pt x="0" y="0"/>
                </a:lnTo>
                <a:close/>
              </a:path>
            </a:pathLst>
          </a:custGeom>
          <a:blipFill>
            <a:blip r:embed="rId6"/>
            <a:stretch>
              <a:fillRect l="0" t="0" r="0" b="0"/>
            </a:stretch>
          </a:blipFill>
        </p:spPr>
      </p:sp>
      <p:sp>
        <p:nvSpPr>
          <p:cNvPr name="Freeform 6" id="6"/>
          <p:cNvSpPr/>
          <p:nvPr/>
        </p:nvSpPr>
        <p:spPr>
          <a:xfrm flipH="false" flipV="false" rot="0">
            <a:off x="5412287" y="7121586"/>
            <a:ext cx="2097999" cy="2097999"/>
          </a:xfrm>
          <a:custGeom>
            <a:avLst/>
            <a:gdLst/>
            <a:ahLst/>
            <a:cxnLst/>
            <a:rect r="r" b="b" t="t" l="l"/>
            <a:pathLst>
              <a:path h="2097999" w="2097999">
                <a:moveTo>
                  <a:pt x="0" y="0"/>
                </a:moveTo>
                <a:lnTo>
                  <a:pt x="2097999" y="0"/>
                </a:lnTo>
                <a:lnTo>
                  <a:pt x="2097999" y="2097999"/>
                </a:lnTo>
                <a:lnTo>
                  <a:pt x="0" y="2097999"/>
                </a:lnTo>
                <a:lnTo>
                  <a:pt x="0" y="0"/>
                </a:lnTo>
                <a:close/>
              </a:path>
            </a:pathLst>
          </a:custGeom>
          <a:blipFill>
            <a:blip r:embed="rId7"/>
            <a:stretch>
              <a:fillRect l="0" t="0" r="0" b="0"/>
            </a:stretch>
          </a:blipFill>
        </p:spPr>
      </p:sp>
      <p:sp>
        <p:nvSpPr>
          <p:cNvPr name="TextBox 7" id="7"/>
          <p:cNvSpPr txBox="true"/>
          <p:nvPr/>
        </p:nvSpPr>
        <p:spPr>
          <a:xfrm rot="0">
            <a:off x="1028700" y="1579105"/>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8" id="8"/>
          <p:cNvSpPr txBox="true"/>
          <p:nvPr/>
        </p:nvSpPr>
        <p:spPr>
          <a:xfrm rot="0">
            <a:off x="1028700" y="2662144"/>
            <a:ext cx="7934087" cy="400050"/>
          </a:xfrm>
          <a:prstGeom prst="rect">
            <a:avLst/>
          </a:prstGeom>
        </p:spPr>
        <p:txBody>
          <a:bodyPr anchor="t" rtlCol="false" tIns="0" lIns="0" bIns="0" rIns="0">
            <a:spAutoFit/>
          </a:bodyPr>
          <a:lstStyle/>
          <a:p>
            <a:pPr>
              <a:lnSpc>
                <a:spcPts val="3000"/>
              </a:lnSpc>
            </a:pPr>
            <a:r>
              <a:rPr lang="en-US" sz="3000">
                <a:solidFill>
                  <a:srgbClr val="004AAD"/>
                </a:solidFill>
                <a:latin typeface="Montserrat Bold"/>
              </a:rPr>
              <a:t>MÔ HÌNH DỰ ÁN - FRONTED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74325">
            <a:off x="-2231078" y="6826766"/>
            <a:ext cx="10884489" cy="8846121"/>
          </a:xfrm>
          <a:custGeom>
            <a:avLst/>
            <a:gdLst/>
            <a:ahLst/>
            <a:cxnLst/>
            <a:rect r="r" b="b" t="t" l="l"/>
            <a:pathLst>
              <a:path h="8846121" w="10884489">
                <a:moveTo>
                  <a:pt x="0" y="0"/>
                </a:moveTo>
                <a:lnTo>
                  <a:pt x="10884488" y="0"/>
                </a:lnTo>
                <a:lnTo>
                  <a:pt x="10884488" y="8846121"/>
                </a:lnTo>
                <a:lnTo>
                  <a:pt x="0" y="884612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98573">
            <a:off x="12629725" y="-3125610"/>
            <a:ext cx="10884489" cy="8846121"/>
          </a:xfrm>
          <a:custGeom>
            <a:avLst/>
            <a:gdLst/>
            <a:ahLst/>
            <a:cxnLst/>
            <a:rect r="r" b="b" t="t" l="l"/>
            <a:pathLst>
              <a:path h="8846121" w="10884489">
                <a:moveTo>
                  <a:pt x="0" y="0"/>
                </a:moveTo>
                <a:lnTo>
                  <a:pt x="10884488" y="0"/>
                </a:lnTo>
                <a:lnTo>
                  <a:pt x="10884488"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4471" y="3502893"/>
            <a:ext cx="4590707" cy="2582273"/>
          </a:xfrm>
          <a:custGeom>
            <a:avLst/>
            <a:gdLst/>
            <a:ahLst/>
            <a:cxnLst/>
            <a:rect r="r" b="b" t="t" l="l"/>
            <a:pathLst>
              <a:path h="2582273" w="4590707">
                <a:moveTo>
                  <a:pt x="0" y="0"/>
                </a:moveTo>
                <a:lnTo>
                  <a:pt x="4590707" y="0"/>
                </a:lnTo>
                <a:lnTo>
                  <a:pt x="4590707" y="2582273"/>
                </a:lnTo>
                <a:lnTo>
                  <a:pt x="0" y="2582273"/>
                </a:lnTo>
                <a:lnTo>
                  <a:pt x="0" y="0"/>
                </a:lnTo>
                <a:close/>
              </a:path>
            </a:pathLst>
          </a:custGeom>
          <a:blipFill>
            <a:blip r:embed="rId4"/>
            <a:stretch>
              <a:fillRect l="0" t="0" r="0" b="0"/>
            </a:stretch>
          </a:blipFill>
        </p:spPr>
      </p:sp>
      <p:sp>
        <p:nvSpPr>
          <p:cNvPr name="Freeform 5" id="5"/>
          <p:cNvSpPr/>
          <p:nvPr/>
        </p:nvSpPr>
        <p:spPr>
          <a:xfrm flipH="false" flipV="false" rot="0">
            <a:off x="11024911" y="3694585"/>
            <a:ext cx="2170492" cy="2170492"/>
          </a:xfrm>
          <a:custGeom>
            <a:avLst/>
            <a:gdLst/>
            <a:ahLst/>
            <a:cxnLst/>
            <a:rect r="r" b="b" t="t" l="l"/>
            <a:pathLst>
              <a:path h="2170492" w="2170492">
                <a:moveTo>
                  <a:pt x="0" y="0"/>
                </a:moveTo>
                <a:lnTo>
                  <a:pt x="2170492" y="0"/>
                </a:lnTo>
                <a:lnTo>
                  <a:pt x="2170492" y="2170492"/>
                </a:lnTo>
                <a:lnTo>
                  <a:pt x="0" y="2170492"/>
                </a:lnTo>
                <a:lnTo>
                  <a:pt x="0" y="0"/>
                </a:lnTo>
                <a:close/>
              </a:path>
            </a:pathLst>
          </a:custGeom>
          <a:blipFill>
            <a:blip r:embed="rId5"/>
            <a:stretch>
              <a:fillRect l="0" t="0" r="0" b="0"/>
            </a:stretch>
          </a:blipFill>
        </p:spPr>
      </p:sp>
      <p:sp>
        <p:nvSpPr>
          <p:cNvPr name="Freeform 6" id="6"/>
          <p:cNvSpPr/>
          <p:nvPr/>
        </p:nvSpPr>
        <p:spPr>
          <a:xfrm flipH="false" flipV="false" rot="0">
            <a:off x="16886394" y="8309731"/>
            <a:ext cx="745811" cy="1614945"/>
          </a:xfrm>
          <a:custGeom>
            <a:avLst/>
            <a:gdLst/>
            <a:ahLst/>
            <a:cxnLst/>
            <a:rect r="r" b="b" t="t" l="l"/>
            <a:pathLst>
              <a:path h="1614945" w="745811">
                <a:moveTo>
                  <a:pt x="0" y="0"/>
                </a:moveTo>
                <a:lnTo>
                  <a:pt x="745812" y="0"/>
                </a:lnTo>
                <a:lnTo>
                  <a:pt x="745812" y="1614945"/>
                </a:lnTo>
                <a:lnTo>
                  <a:pt x="0" y="16149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222832" y="6947189"/>
            <a:ext cx="3777692" cy="2518461"/>
          </a:xfrm>
          <a:custGeom>
            <a:avLst/>
            <a:gdLst/>
            <a:ahLst/>
            <a:cxnLst/>
            <a:rect r="r" b="b" t="t" l="l"/>
            <a:pathLst>
              <a:path h="2518461" w="3777692">
                <a:moveTo>
                  <a:pt x="0" y="0"/>
                </a:moveTo>
                <a:lnTo>
                  <a:pt x="3777691" y="0"/>
                </a:lnTo>
                <a:lnTo>
                  <a:pt x="3777691" y="2518461"/>
                </a:lnTo>
                <a:lnTo>
                  <a:pt x="0" y="2518461"/>
                </a:lnTo>
                <a:lnTo>
                  <a:pt x="0" y="0"/>
                </a:lnTo>
                <a:close/>
              </a:path>
            </a:pathLst>
          </a:custGeom>
          <a:blipFill>
            <a:blip r:embed="rId8"/>
            <a:stretch>
              <a:fillRect l="0" t="0" r="0" b="0"/>
            </a:stretch>
          </a:blipFill>
        </p:spPr>
      </p:sp>
      <p:sp>
        <p:nvSpPr>
          <p:cNvPr name="Freeform 8" id="8"/>
          <p:cNvSpPr/>
          <p:nvPr/>
        </p:nvSpPr>
        <p:spPr>
          <a:xfrm flipH="false" flipV="false" rot="0">
            <a:off x="11024911" y="6805365"/>
            <a:ext cx="2311838" cy="2311838"/>
          </a:xfrm>
          <a:custGeom>
            <a:avLst/>
            <a:gdLst/>
            <a:ahLst/>
            <a:cxnLst/>
            <a:rect r="r" b="b" t="t" l="l"/>
            <a:pathLst>
              <a:path h="2311838" w="2311838">
                <a:moveTo>
                  <a:pt x="0" y="0"/>
                </a:moveTo>
                <a:lnTo>
                  <a:pt x="2311839" y="0"/>
                </a:lnTo>
                <a:lnTo>
                  <a:pt x="2311839" y="2311839"/>
                </a:lnTo>
                <a:lnTo>
                  <a:pt x="0" y="2311839"/>
                </a:lnTo>
                <a:lnTo>
                  <a:pt x="0" y="0"/>
                </a:lnTo>
                <a:close/>
              </a:path>
            </a:pathLst>
          </a:custGeom>
          <a:blipFill>
            <a:blip r:embed="rId9"/>
            <a:stretch>
              <a:fillRect l="0" t="0" r="0" b="0"/>
            </a:stretch>
          </a:blipFill>
        </p:spPr>
      </p:sp>
      <p:sp>
        <p:nvSpPr>
          <p:cNvPr name="Freeform 9" id="9"/>
          <p:cNvSpPr/>
          <p:nvPr/>
        </p:nvSpPr>
        <p:spPr>
          <a:xfrm flipH="false" flipV="false" rot="0">
            <a:off x="6590125" y="3502893"/>
            <a:ext cx="2553875" cy="2553875"/>
          </a:xfrm>
          <a:custGeom>
            <a:avLst/>
            <a:gdLst/>
            <a:ahLst/>
            <a:cxnLst/>
            <a:rect r="r" b="b" t="t" l="l"/>
            <a:pathLst>
              <a:path h="2553875" w="2553875">
                <a:moveTo>
                  <a:pt x="0" y="0"/>
                </a:moveTo>
                <a:lnTo>
                  <a:pt x="2553875" y="0"/>
                </a:lnTo>
                <a:lnTo>
                  <a:pt x="2553875" y="2553875"/>
                </a:lnTo>
                <a:lnTo>
                  <a:pt x="0" y="2553875"/>
                </a:lnTo>
                <a:lnTo>
                  <a:pt x="0" y="0"/>
                </a:lnTo>
                <a:close/>
              </a:path>
            </a:pathLst>
          </a:custGeom>
          <a:blipFill>
            <a:blip r:embed="rId10"/>
            <a:stretch>
              <a:fillRect l="0" t="0" r="0" b="0"/>
            </a:stretch>
          </a:blipFill>
        </p:spPr>
      </p:sp>
      <p:sp>
        <p:nvSpPr>
          <p:cNvPr name="Freeform 10" id="10"/>
          <p:cNvSpPr/>
          <p:nvPr/>
        </p:nvSpPr>
        <p:spPr>
          <a:xfrm flipH="false" flipV="false" rot="0">
            <a:off x="2887776" y="6947189"/>
            <a:ext cx="2306356" cy="2306356"/>
          </a:xfrm>
          <a:custGeom>
            <a:avLst/>
            <a:gdLst/>
            <a:ahLst/>
            <a:cxnLst/>
            <a:rect r="r" b="b" t="t" l="l"/>
            <a:pathLst>
              <a:path h="2306356" w="2306356">
                <a:moveTo>
                  <a:pt x="0" y="0"/>
                </a:moveTo>
                <a:lnTo>
                  <a:pt x="2306356" y="0"/>
                </a:lnTo>
                <a:lnTo>
                  <a:pt x="2306356" y="2306356"/>
                </a:lnTo>
                <a:lnTo>
                  <a:pt x="0" y="2306356"/>
                </a:lnTo>
                <a:lnTo>
                  <a:pt x="0" y="0"/>
                </a:lnTo>
                <a:close/>
              </a:path>
            </a:pathLst>
          </a:custGeom>
          <a:blipFill>
            <a:blip r:embed="rId11"/>
            <a:stretch>
              <a:fillRect l="0" t="0" r="0" b="0"/>
            </a:stretch>
          </a:blipFill>
        </p:spPr>
      </p:sp>
      <p:sp>
        <p:nvSpPr>
          <p:cNvPr name="TextBox 11" id="11"/>
          <p:cNvSpPr txBox="true"/>
          <p:nvPr/>
        </p:nvSpPr>
        <p:spPr>
          <a:xfrm rot="0">
            <a:off x="1028700" y="1579105"/>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12" id="12"/>
          <p:cNvSpPr txBox="true"/>
          <p:nvPr/>
        </p:nvSpPr>
        <p:spPr>
          <a:xfrm rot="0">
            <a:off x="1028700" y="2662144"/>
            <a:ext cx="7934087" cy="400050"/>
          </a:xfrm>
          <a:prstGeom prst="rect">
            <a:avLst/>
          </a:prstGeom>
        </p:spPr>
        <p:txBody>
          <a:bodyPr anchor="t" rtlCol="false" tIns="0" lIns="0" bIns="0" rIns="0">
            <a:spAutoFit/>
          </a:bodyPr>
          <a:lstStyle/>
          <a:p>
            <a:pPr>
              <a:lnSpc>
                <a:spcPts val="3000"/>
              </a:lnSpc>
            </a:pPr>
            <a:r>
              <a:rPr lang="en-US" sz="3000">
                <a:solidFill>
                  <a:srgbClr val="004AAD"/>
                </a:solidFill>
                <a:latin typeface="Montserrat Bold"/>
              </a:rPr>
              <a:t>CÔNG CỤ HỖ TRỢ GIÁN TIẾP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6598660"/>
            <a:ext cx="2220750" cy="2433093"/>
          </a:xfrm>
          <a:custGeom>
            <a:avLst/>
            <a:gdLst/>
            <a:ahLst/>
            <a:cxnLst/>
            <a:rect r="r" b="b" t="t" l="l"/>
            <a:pathLst>
              <a:path h="2433093" w="2220750">
                <a:moveTo>
                  <a:pt x="0" y="0"/>
                </a:moveTo>
                <a:lnTo>
                  <a:pt x="2220750" y="0"/>
                </a:lnTo>
                <a:lnTo>
                  <a:pt x="2220750" y="2433093"/>
                </a:lnTo>
                <a:lnTo>
                  <a:pt x="0" y="24330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77244" y="1921443"/>
            <a:ext cx="13307268" cy="7545710"/>
          </a:xfrm>
          <a:custGeom>
            <a:avLst/>
            <a:gdLst/>
            <a:ahLst/>
            <a:cxnLst/>
            <a:rect r="r" b="b" t="t" l="l"/>
            <a:pathLst>
              <a:path h="7545710" w="13307268">
                <a:moveTo>
                  <a:pt x="0" y="0"/>
                </a:moveTo>
                <a:lnTo>
                  <a:pt x="13307268" y="0"/>
                </a:lnTo>
                <a:lnTo>
                  <a:pt x="13307268" y="7545709"/>
                </a:lnTo>
                <a:lnTo>
                  <a:pt x="0" y="7545709"/>
                </a:lnTo>
                <a:lnTo>
                  <a:pt x="0" y="0"/>
                </a:lnTo>
                <a:close/>
              </a:path>
            </a:pathLst>
          </a:custGeom>
          <a:blipFill>
            <a:blip r:embed="rId10"/>
            <a:stretch>
              <a:fillRect l="0" t="0" r="0" b="0"/>
            </a:stretch>
          </a:blipFill>
        </p:spPr>
      </p:sp>
      <p:sp>
        <p:nvSpPr>
          <p:cNvPr name="TextBox 7" id="7"/>
          <p:cNvSpPr txBox="true"/>
          <p:nvPr/>
        </p:nvSpPr>
        <p:spPr>
          <a:xfrm rot="0">
            <a:off x="1028700" y="893305"/>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8" id="8"/>
          <p:cNvSpPr txBox="true"/>
          <p:nvPr/>
        </p:nvSpPr>
        <p:spPr>
          <a:xfrm rot="0">
            <a:off x="1028700" y="1835718"/>
            <a:ext cx="3967043" cy="958850"/>
          </a:xfrm>
          <a:prstGeom prst="rect">
            <a:avLst/>
          </a:prstGeom>
        </p:spPr>
        <p:txBody>
          <a:bodyPr anchor="t" rtlCol="false" tIns="0" lIns="0" bIns="0" rIns="0">
            <a:spAutoFit/>
          </a:bodyPr>
          <a:lstStyle/>
          <a:p>
            <a:pPr>
              <a:lnSpc>
                <a:spcPts val="3924"/>
              </a:lnSpc>
            </a:pPr>
            <a:r>
              <a:rPr lang="en-US" sz="2499">
                <a:solidFill>
                  <a:srgbClr val="004AAD"/>
                </a:solidFill>
                <a:latin typeface="Montserrat Bold"/>
              </a:rPr>
              <a:t>PHÁC THẢO</a:t>
            </a:r>
          </a:p>
          <a:p>
            <a:pPr>
              <a:lnSpc>
                <a:spcPts val="3924"/>
              </a:lnSpc>
            </a:pPr>
            <a:r>
              <a:rPr lang="en-US" sz="2499">
                <a:solidFill>
                  <a:srgbClr val="004AAD"/>
                </a:solidFill>
                <a:latin typeface="Montserrat Bold"/>
              </a:rPr>
              <a:t>USECASE - ADMIN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6598660"/>
            <a:ext cx="2220750" cy="2433093"/>
          </a:xfrm>
          <a:custGeom>
            <a:avLst/>
            <a:gdLst/>
            <a:ahLst/>
            <a:cxnLst/>
            <a:rect r="r" b="b" t="t" l="l"/>
            <a:pathLst>
              <a:path h="2433093" w="2220750">
                <a:moveTo>
                  <a:pt x="0" y="0"/>
                </a:moveTo>
                <a:lnTo>
                  <a:pt x="2220750" y="0"/>
                </a:lnTo>
                <a:lnTo>
                  <a:pt x="2220750" y="2433093"/>
                </a:lnTo>
                <a:lnTo>
                  <a:pt x="0" y="24330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009222" y="2023686"/>
            <a:ext cx="13639027" cy="7234614"/>
          </a:xfrm>
          <a:custGeom>
            <a:avLst/>
            <a:gdLst/>
            <a:ahLst/>
            <a:cxnLst/>
            <a:rect r="r" b="b" t="t" l="l"/>
            <a:pathLst>
              <a:path h="7234614" w="13639027">
                <a:moveTo>
                  <a:pt x="0" y="0"/>
                </a:moveTo>
                <a:lnTo>
                  <a:pt x="13639027" y="0"/>
                </a:lnTo>
                <a:lnTo>
                  <a:pt x="13639027" y="7234614"/>
                </a:lnTo>
                <a:lnTo>
                  <a:pt x="0" y="7234614"/>
                </a:lnTo>
                <a:lnTo>
                  <a:pt x="0" y="0"/>
                </a:lnTo>
                <a:close/>
              </a:path>
            </a:pathLst>
          </a:custGeom>
          <a:blipFill>
            <a:blip r:embed="rId10"/>
            <a:stretch>
              <a:fillRect l="0" t="0" r="0" b="0"/>
            </a:stretch>
          </a:blipFill>
        </p:spPr>
      </p:sp>
      <p:sp>
        <p:nvSpPr>
          <p:cNvPr name="TextBox 7" id="7"/>
          <p:cNvSpPr txBox="true"/>
          <p:nvPr/>
        </p:nvSpPr>
        <p:spPr>
          <a:xfrm rot="0">
            <a:off x="1028700" y="893305"/>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8" id="8"/>
          <p:cNvSpPr txBox="true"/>
          <p:nvPr/>
        </p:nvSpPr>
        <p:spPr>
          <a:xfrm rot="0">
            <a:off x="1028700" y="1835718"/>
            <a:ext cx="3967043" cy="958850"/>
          </a:xfrm>
          <a:prstGeom prst="rect">
            <a:avLst/>
          </a:prstGeom>
        </p:spPr>
        <p:txBody>
          <a:bodyPr anchor="t" rtlCol="false" tIns="0" lIns="0" bIns="0" rIns="0">
            <a:spAutoFit/>
          </a:bodyPr>
          <a:lstStyle/>
          <a:p>
            <a:pPr>
              <a:lnSpc>
                <a:spcPts val="3924"/>
              </a:lnSpc>
            </a:pPr>
            <a:r>
              <a:rPr lang="en-US" sz="2499">
                <a:solidFill>
                  <a:srgbClr val="004AAD"/>
                </a:solidFill>
                <a:latin typeface="Montserrat Bold"/>
              </a:rPr>
              <a:t>PHÁC THẢO</a:t>
            </a:r>
          </a:p>
          <a:p>
            <a:pPr>
              <a:lnSpc>
                <a:spcPts val="3924"/>
              </a:lnSpc>
            </a:pPr>
            <a:r>
              <a:rPr lang="en-US" sz="2499">
                <a:solidFill>
                  <a:srgbClr val="004AAD"/>
                </a:solidFill>
                <a:latin typeface="Montserrat Bold"/>
              </a:rPr>
              <a:t>USECASE - USER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64043">
            <a:off x="-4052117" y="-737535"/>
            <a:ext cx="11511802" cy="11511802"/>
          </a:xfrm>
          <a:custGeom>
            <a:avLst/>
            <a:gdLst/>
            <a:ahLst/>
            <a:cxnLst/>
            <a:rect r="r" b="b" t="t" l="l"/>
            <a:pathLst>
              <a:path h="11511802" w="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284008">
            <a:off x="12761683" y="7147182"/>
            <a:ext cx="4789367" cy="7690070"/>
          </a:xfrm>
          <a:custGeom>
            <a:avLst/>
            <a:gdLst/>
            <a:ahLst/>
            <a:cxnLst/>
            <a:rect r="r" b="b" t="t" l="l"/>
            <a:pathLst>
              <a:path h="7690070" w="4789367">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05868">
            <a:off x="9245019" y="-4340343"/>
            <a:ext cx="12580534" cy="8680686"/>
          </a:xfrm>
          <a:custGeom>
            <a:avLst/>
            <a:gdLst/>
            <a:ahLst/>
            <a:cxnLst/>
            <a:rect r="r" b="b" t="t" l="l"/>
            <a:pathLst>
              <a:path h="8680686" w="12580534">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6598660"/>
            <a:ext cx="2220750" cy="2433093"/>
          </a:xfrm>
          <a:custGeom>
            <a:avLst/>
            <a:gdLst/>
            <a:ahLst/>
            <a:cxnLst/>
            <a:rect r="r" b="b" t="t" l="l"/>
            <a:pathLst>
              <a:path h="2433093" w="2220750">
                <a:moveTo>
                  <a:pt x="0" y="0"/>
                </a:moveTo>
                <a:lnTo>
                  <a:pt x="2220750" y="0"/>
                </a:lnTo>
                <a:lnTo>
                  <a:pt x="2220750" y="2433093"/>
                </a:lnTo>
                <a:lnTo>
                  <a:pt x="0" y="24330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283647" y="1921443"/>
            <a:ext cx="13538917" cy="7336857"/>
          </a:xfrm>
          <a:custGeom>
            <a:avLst/>
            <a:gdLst/>
            <a:ahLst/>
            <a:cxnLst/>
            <a:rect r="r" b="b" t="t" l="l"/>
            <a:pathLst>
              <a:path h="7336857" w="13538917">
                <a:moveTo>
                  <a:pt x="0" y="0"/>
                </a:moveTo>
                <a:lnTo>
                  <a:pt x="13538917" y="0"/>
                </a:lnTo>
                <a:lnTo>
                  <a:pt x="13538917" y="7336857"/>
                </a:lnTo>
                <a:lnTo>
                  <a:pt x="0" y="7336857"/>
                </a:lnTo>
                <a:lnTo>
                  <a:pt x="0" y="0"/>
                </a:lnTo>
                <a:close/>
              </a:path>
            </a:pathLst>
          </a:custGeom>
          <a:blipFill>
            <a:blip r:embed="rId10"/>
            <a:stretch>
              <a:fillRect l="0" t="0" r="0" b="0"/>
            </a:stretch>
          </a:blipFill>
        </p:spPr>
      </p:sp>
      <p:sp>
        <p:nvSpPr>
          <p:cNvPr name="TextBox 7" id="7"/>
          <p:cNvSpPr txBox="true"/>
          <p:nvPr/>
        </p:nvSpPr>
        <p:spPr>
          <a:xfrm rot="0">
            <a:off x="1028700" y="893305"/>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8" id="8"/>
          <p:cNvSpPr txBox="true"/>
          <p:nvPr/>
        </p:nvSpPr>
        <p:spPr>
          <a:xfrm rot="0">
            <a:off x="1028700" y="1835718"/>
            <a:ext cx="3967043" cy="958850"/>
          </a:xfrm>
          <a:prstGeom prst="rect">
            <a:avLst/>
          </a:prstGeom>
        </p:spPr>
        <p:txBody>
          <a:bodyPr anchor="t" rtlCol="false" tIns="0" lIns="0" bIns="0" rIns="0">
            <a:spAutoFit/>
          </a:bodyPr>
          <a:lstStyle/>
          <a:p>
            <a:pPr>
              <a:lnSpc>
                <a:spcPts val="3924"/>
              </a:lnSpc>
            </a:pPr>
            <a:r>
              <a:rPr lang="en-US" sz="2499">
                <a:solidFill>
                  <a:srgbClr val="004AAD"/>
                </a:solidFill>
                <a:latin typeface="Montserrat Bold"/>
              </a:rPr>
              <a:t>PHÁC THẢO</a:t>
            </a:r>
          </a:p>
          <a:p>
            <a:pPr>
              <a:lnSpc>
                <a:spcPts val="3924"/>
              </a:lnSpc>
            </a:pPr>
            <a:r>
              <a:rPr lang="en-US" sz="2499">
                <a:solidFill>
                  <a:srgbClr val="004AAD"/>
                </a:solidFill>
                <a:latin typeface="Montserrat Bold"/>
              </a:rPr>
              <a:t>USECASE - SELLER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683240" y="910649"/>
            <a:ext cx="9897586" cy="8465701"/>
          </a:xfrm>
          <a:custGeom>
            <a:avLst/>
            <a:gdLst/>
            <a:ahLst/>
            <a:cxnLst/>
            <a:rect r="r" b="b" t="t" l="l"/>
            <a:pathLst>
              <a:path h="8465701" w="9897586">
                <a:moveTo>
                  <a:pt x="0" y="0"/>
                </a:moveTo>
                <a:lnTo>
                  <a:pt x="9897586" y="0"/>
                </a:lnTo>
                <a:lnTo>
                  <a:pt x="9897586" y="8465702"/>
                </a:lnTo>
                <a:lnTo>
                  <a:pt x="0" y="8465702"/>
                </a:lnTo>
                <a:lnTo>
                  <a:pt x="0" y="0"/>
                </a:lnTo>
                <a:close/>
              </a:path>
            </a:pathLst>
          </a:custGeom>
          <a:blipFill>
            <a:blip r:embed="rId6"/>
            <a:stretch>
              <a:fillRect l="0" t="0" r="0" b="0"/>
            </a:stretch>
          </a:blipFill>
        </p:spPr>
      </p:sp>
      <p:sp>
        <p:nvSpPr>
          <p:cNvPr name="TextBox 5" id="5"/>
          <p:cNvSpPr txBox="true"/>
          <p:nvPr/>
        </p:nvSpPr>
        <p:spPr>
          <a:xfrm rot="0">
            <a:off x="1028700" y="685800"/>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6" id="6"/>
          <p:cNvSpPr txBox="true"/>
          <p:nvPr/>
        </p:nvSpPr>
        <p:spPr>
          <a:xfrm rot="0">
            <a:off x="1028700" y="1835718"/>
            <a:ext cx="3967043" cy="958850"/>
          </a:xfrm>
          <a:prstGeom prst="rect">
            <a:avLst/>
          </a:prstGeom>
        </p:spPr>
        <p:txBody>
          <a:bodyPr anchor="t" rtlCol="false" tIns="0" lIns="0" bIns="0" rIns="0">
            <a:spAutoFit/>
          </a:bodyPr>
          <a:lstStyle/>
          <a:p>
            <a:pPr>
              <a:lnSpc>
                <a:spcPts val="3924"/>
              </a:lnSpc>
            </a:pPr>
            <a:r>
              <a:rPr lang="en-US" sz="2499">
                <a:solidFill>
                  <a:srgbClr val="004AAD"/>
                </a:solidFill>
                <a:latin typeface="Montserrat Bold"/>
              </a:rPr>
              <a:t>THIẾT KẾ DB </a:t>
            </a:r>
          </a:p>
          <a:p>
            <a:pPr>
              <a:lnSpc>
                <a:spcPts val="3924"/>
              </a:lnSpc>
            </a:pPr>
            <a:r>
              <a:rPr lang="en-US" sz="2499">
                <a:solidFill>
                  <a:srgbClr val="004AAD"/>
                </a:solidFill>
                <a:latin typeface="Montserrat Bold"/>
              </a:rPr>
              <a:t>SƠ ĐỒ ER</a:t>
            </a:r>
          </a:p>
        </p:txBody>
      </p:sp>
      <p:sp>
        <p:nvSpPr>
          <p:cNvPr name="Freeform 7" id="7"/>
          <p:cNvSpPr/>
          <p:nvPr/>
        </p:nvSpPr>
        <p:spPr>
          <a:xfrm flipH="false" flipV="false" rot="0">
            <a:off x="1028700" y="6627128"/>
            <a:ext cx="2553819" cy="2433093"/>
          </a:xfrm>
          <a:custGeom>
            <a:avLst/>
            <a:gdLst/>
            <a:ahLst/>
            <a:cxnLst/>
            <a:rect r="r" b="b" t="t" l="l"/>
            <a:pathLst>
              <a:path h="2433093" w="2553819">
                <a:moveTo>
                  <a:pt x="0" y="0"/>
                </a:moveTo>
                <a:lnTo>
                  <a:pt x="2553819" y="0"/>
                </a:lnTo>
                <a:lnTo>
                  <a:pt x="2553819" y="2433093"/>
                </a:lnTo>
                <a:lnTo>
                  <a:pt x="0" y="2433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109476" y="1028700"/>
            <a:ext cx="10523104" cy="8754724"/>
          </a:xfrm>
          <a:custGeom>
            <a:avLst/>
            <a:gdLst/>
            <a:ahLst/>
            <a:cxnLst/>
            <a:rect r="r" b="b" t="t" l="l"/>
            <a:pathLst>
              <a:path h="8754724" w="10523104">
                <a:moveTo>
                  <a:pt x="0" y="0"/>
                </a:moveTo>
                <a:lnTo>
                  <a:pt x="10523103" y="0"/>
                </a:lnTo>
                <a:lnTo>
                  <a:pt x="10523103" y="8754724"/>
                </a:lnTo>
                <a:lnTo>
                  <a:pt x="0" y="8754724"/>
                </a:lnTo>
                <a:lnTo>
                  <a:pt x="0" y="0"/>
                </a:lnTo>
                <a:close/>
              </a:path>
            </a:pathLst>
          </a:custGeom>
          <a:blipFill>
            <a:blip r:embed="rId6"/>
            <a:stretch>
              <a:fillRect l="0" t="0" r="0" b="0"/>
            </a:stretch>
          </a:blipFill>
        </p:spPr>
      </p:sp>
      <p:sp>
        <p:nvSpPr>
          <p:cNvPr name="TextBox 5" id="5"/>
          <p:cNvSpPr txBox="true"/>
          <p:nvPr/>
        </p:nvSpPr>
        <p:spPr>
          <a:xfrm rot="0">
            <a:off x="1028700" y="685800"/>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6" id="6"/>
          <p:cNvSpPr txBox="true"/>
          <p:nvPr/>
        </p:nvSpPr>
        <p:spPr>
          <a:xfrm rot="0">
            <a:off x="1028700" y="1835718"/>
            <a:ext cx="3967043" cy="958850"/>
          </a:xfrm>
          <a:prstGeom prst="rect">
            <a:avLst/>
          </a:prstGeom>
        </p:spPr>
        <p:txBody>
          <a:bodyPr anchor="t" rtlCol="false" tIns="0" lIns="0" bIns="0" rIns="0">
            <a:spAutoFit/>
          </a:bodyPr>
          <a:lstStyle/>
          <a:p>
            <a:pPr>
              <a:lnSpc>
                <a:spcPts val="3924"/>
              </a:lnSpc>
            </a:pPr>
            <a:r>
              <a:rPr lang="en-US" sz="2499">
                <a:solidFill>
                  <a:srgbClr val="004AAD"/>
                </a:solidFill>
                <a:latin typeface="Montserrat Bold"/>
              </a:rPr>
              <a:t>THIẾT KẾ DB </a:t>
            </a:r>
          </a:p>
          <a:p>
            <a:pPr>
              <a:lnSpc>
                <a:spcPts val="3924"/>
              </a:lnSpc>
            </a:pPr>
            <a:r>
              <a:rPr lang="en-US" sz="2499">
                <a:solidFill>
                  <a:srgbClr val="004AAD"/>
                </a:solidFill>
                <a:latin typeface="Montserrat Bold"/>
              </a:rPr>
              <a:t>SƠ ĐỒ ERD</a:t>
            </a:r>
          </a:p>
        </p:txBody>
      </p:sp>
      <p:sp>
        <p:nvSpPr>
          <p:cNvPr name="Freeform 7" id="7"/>
          <p:cNvSpPr/>
          <p:nvPr/>
        </p:nvSpPr>
        <p:spPr>
          <a:xfrm flipH="false" flipV="false" rot="0">
            <a:off x="1028700" y="6825207"/>
            <a:ext cx="2553819" cy="2433093"/>
          </a:xfrm>
          <a:custGeom>
            <a:avLst/>
            <a:gdLst/>
            <a:ahLst/>
            <a:cxnLst/>
            <a:rect r="r" b="b" t="t" l="l"/>
            <a:pathLst>
              <a:path h="2433093" w="2553819">
                <a:moveTo>
                  <a:pt x="0" y="0"/>
                </a:moveTo>
                <a:lnTo>
                  <a:pt x="2553819" y="0"/>
                </a:lnTo>
                <a:lnTo>
                  <a:pt x="2553819" y="2433093"/>
                </a:lnTo>
                <a:lnTo>
                  <a:pt x="0" y="24330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6825207"/>
            <a:ext cx="2553819" cy="2433093"/>
          </a:xfrm>
          <a:custGeom>
            <a:avLst/>
            <a:gdLst/>
            <a:ahLst/>
            <a:cxnLst/>
            <a:rect r="r" b="b" t="t" l="l"/>
            <a:pathLst>
              <a:path h="2433093" w="2553819">
                <a:moveTo>
                  <a:pt x="0" y="0"/>
                </a:moveTo>
                <a:lnTo>
                  <a:pt x="2553819" y="0"/>
                </a:lnTo>
                <a:lnTo>
                  <a:pt x="2553819" y="2433093"/>
                </a:lnTo>
                <a:lnTo>
                  <a:pt x="0" y="24330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995743" y="2945529"/>
            <a:ext cx="11543184" cy="5664530"/>
          </a:xfrm>
          <a:custGeom>
            <a:avLst/>
            <a:gdLst/>
            <a:ahLst/>
            <a:cxnLst/>
            <a:rect r="r" b="b" t="t" l="l"/>
            <a:pathLst>
              <a:path h="5664530" w="11543184">
                <a:moveTo>
                  <a:pt x="0" y="0"/>
                </a:moveTo>
                <a:lnTo>
                  <a:pt x="11543184" y="0"/>
                </a:lnTo>
                <a:lnTo>
                  <a:pt x="11543184" y="5664530"/>
                </a:lnTo>
                <a:lnTo>
                  <a:pt x="0" y="5664530"/>
                </a:lnTo>
                <a:lnTo>
                  <a:pt x="0" y="0"/>
                </a:lnTo>
                <a:close/>
              </a:path>
            </a:pathLst>
          </a:custGeom>
          <a:blipFill>
            <a:blip r:embed="rId8"/>
            <a:stretch>
              <a:fillRect l="0" t="0" r="0" b="0"/>
            </a:stretch>
          </a:blipFill>
        </p:spPr>
      </p:sp>
      <p:sp>
        <p:nvSpPr>
          <p:cNvPr name="TextBox 6" id="6"/>
          <p:cNvSpPr txBox="true"/>
          <p:nvPr/>
        </p:nvSpPr>
        <p:spPr>
          <a:xfrm rot="0">
            <a:off x="1028700" y="685800"/>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7" id="7"/>
          <p:cNvSpPr txBox="true"/>
          <p:nvPr/>
        </p:nvSpPr>
        <p:spPr>
          <a:xfrm rot="0">
            <a:off x="1028700" y="1835718"/>
            <a:ext cx="3967043" cy="463550"/>
          </a:xfrm>
          <a:prstGeom prst="rect">
            <a:avLst/>
          </a:prstGeom>
        </p:spPr>
        <p:txBody>
          <a:bodyPr anchor="t" rtlCol="false" tIns="0" lIns="0" bIns="0" rIns="0">
            <a:spAutoFit/>
          </a:bodyPr>
          <a:lstStyle/>
          <a:p>
            <a:pPr>
              <a:lnSpc>
                <a:spcPts val="3924"/>
              </a:lnSpc>
            </a:pPr>
            <a:r>
              <a:rPr lang="en-US" sz="2499">
                <a:solidFill>
                  <a:srgbClr val="004AAD"/>
                </a:solidFill>
                <a:latin typeface="Montserrat Bold"/>
              </a:rPr>
              <a:t>SƠ ĐỒ DFD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200150"/>
            <a:ext cx="12230230" cy="1200150"/>
          </a:xfrm>
          <a:prstGeom prst="rect">
            <a:avLst/>
          </a:prstGeom>
        </p:spPr>
        <p:txBody>
          <a:bodyPr anchor="t" rtlCol="false" tIns="0" lIns="0" bIns="0" rIns="0">
            <a:spAutoFit/>
          </a:bodyPr>
          <a:lstStyle/>
          <a:p>
            <a:pPr>
              <a:lnSpc>
                <a:spcPts val="9000"/>
              </a:lnSpc>
            </a:pPr>
            <a:r>
              <a:rPr lang="en-US" sz="9000">
                <a:solidFill>
                  <a:srgbClr val="004AAD"/>
                </a:solidFill>
                <a:latin typeface="Montserrat Bold"/>
              </a:rPr>
              <a:t>MỤC LỤC</a:t>
            </a:r>
          </a:p>
        </p:txBody>
      </p:sp>
      <p:sp>
        <p:nvSpPr>
          <p:cNvPr name="TextBox 3" id="3"/>
          <p:cNvSpPr txBox="true"/>
          <p:nvPr/>
        </p:nvSpPr>
        <p:spPr>
          <a:xfrm rot="0">
            <a:off x="1028700" y="2491520"/>
            <a:ext cx="10142303" cy="5591175"/>
          </a:xfrm>
          <a:prstGeom prst="rect">
            <a:avLst/>
          </a:prstGeom>
        </p:spPr>
        <p:txBody>
          <a:bodyPr anchor="t" rtlCol="false" tIns="0" lIns="0" bIns="0" rIns="0">
            <a:spAutoFit/>
          </a:bodyPr>
          <a:lstStyle/>
          <a:p>
            <a:pPr marL="647700" indent="-323850" lvl="1">
              <a:lnSpc>
                <a:spcPts val="7500"/>
              </a:lnSpc>
              <a:buFont typeface="Arial"/>
              <a:buChar char="•"/>
            </a:pPr>
            <a:r>
              <a:rPr lang="en-US" sz="3000">
                <a:solidFill>
                  <a:srgbClr val="2E2E2E"/>
                </a:solidFill>
                <a:latin typeface="Montserrat"/>
              </a:rPr>
              <a:t>Tổng quan</a:t>
            </a:r>
            <a:r>
              <a:rPr lang="en-US" sz="3000">
                <a:solidFill>
                  <a:srgbClr val="2E2E2E"/>
                </a:solidFill>
                <a:latin typeface="Montserrat"/>
              </a:rPr>
              <a:t> </a:t>
            </a:r>
          </a:p>
          <a:p>
            <a:pPr marL="647700" indent="-323850" lvl="1">
              <a:lnSpc>
                <a:spcPts val="7500"/>
              </a:lnSpc>
              <a:buFont typeface="Arial"/>
              <a:buChar char="•"/>
            </a:pPr>
            <a:r>
              <a:rPr lang="en-US" sz="3000">
                <a:solidFill>
                  <a:srgbClr val="2E2E2E"/>
                </a:solidFill>
                <a:latin typeface="Montserrat"/>
              </a:rPr>
              <a:t>Phân tích và nghiên cứu dự án</a:t>
            </a:r>
          </a:p>
          <a:p>
            <a:pPr marL="647700" indent="-323850" lvl="1">
              <a:lnSpc>
                <a:spcPts val="7500"/>
              </a:lnSpc>
              <a:buFont typeface="Arial"/>
              <a:buChar char="•"/>
            </a:pPr>
            <a:r>
              <a:rPr lang="en-US" sz="3000">
                <a:solidFill>
                  <a:srgbClr val="2E2E2E"/>
                </a:solidFill>
                <a:latin typeface="Montserrat"/>
              </a:rPr>
              <a:t>Thiết kế dự án</a:t>
            </a:r>
          </a:p>
          <a:p>
            <a:pPr marL="647700" indent="-323850" lvl="1">
              <a:lnSpc>
                <a:spcPts val="7500"/>
              </a:lnSpc>
              <a:buFont typeface="Arial"/>
              <a:buChar char="•"/>
            </a:pPr>
            <a:r>
              <a:rPr lang="en-US" sz="3000">
                <a:solidFill>
                  <a:srgbClr val="2E2E2E"/>
                </a:solidFill>
                <a:latin typeface="Montserrat"/>
              </a:rPr>
              <a:t>Xây dựng dự án</a:t>
            </a:r>
          </a:p>
          <a:p>
            <a:pPr marL="647700" indent="-323850" lvl="1">
              <a:lnSpc>
                <a:spcPts val="7500"/>
              </a:lnSpc>
              <a:buFont typeface="Arial"/>
              <a:buChar char="•"/>
            </a:pPr>
            <a:r>
              <a:rPr lang="en-US" sz="3000">
                <a:solidFill>
                  <a:srgbClr val="2E2E2E"/>
                </a:solidFill>
                <a:latin typeface="Montserrat"/>
              </a:rPr>
              <a:t>Tổng kết</a:t>
            </a:r>
          </a:p>
          <a:p>
            <a:pPr marL="647700" indent="-323850" lvl="1">
              <a:lnSpc>
                <a:spcPts val="7500"/>
              </a:lnSpc>
              <a:buFont typeface="Arial"/>
              <a:buChar char="•"/>
            </a:pPr>
            <a:r>
              <a:rPr lang="en-US" sz="3000">
                <a:solidFill>
                  <a:srgbClr val="2E2E2E"/>
                </a:solidFill>
                <a:latin typeface="Montserrat"/>
              </a:rPr>
              <a:t>Demo</a:t>
            </a:r>
          </a:p>
        </p:txBody>
      </p:sp>
      <p:sp>
        <p:nvSpPr>
          <p:cNvPr name="Freeform 4" id="4"/>
          <p:cNvSpPr/>
          <p:nvPr/>
        </p:nvSpPr>
        <p:spPr>
          <a:xfrm flipH="false" flipV="false" rot="-1625759">
            <a:off x="10532963" y="-4032502"/>
            <a:ext cx="9495369" cy="7717145"/>
          </a:xfrm>
          <a:custGeom>
            <a:avLst/>
            <a:gdLst/>
            <a:ahLst/>
            <a:cxnLst/>
            <a:rect r="r" b="b" t="t" l="l"/>
            <a:pathLst>
              <a:path h="7717145" w="9495369">
                <a:moveTo>
                  <a:pt x="0" y="0"/>
                </a:moveTo>
                <a:lnTo>
                  <a:pt x="9495369" y="0"/>
                </a:lnTo>
                <a:lnTo>
                  <a:pt x="9495369" y="7717145"/>
                </a:lnTo>
                <a:lnTo>
                  <a:pt x="0" y="7717145"/>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61287" y="9241441"/>
            <a:ext cx="9727319" cy="3106962"/>
          </a:xfrm>
          <a:custGeom>
            <a:avLst/>
            <a:gdLst/>
            <a:ahLst/>
            <a:cxnLst/>
            <a:rect r="r" b="b" t="t" l="l"/>
            <a:pathLst>
              <a:path h="3106962" w="9727319">
                <a:moveTo>
                  <a:pt x="0" y="0"/>
                </a:moveTo>
                <a:lnTo>
                  <a:pt x="9727319" y="0"/>
                </a:lnTo>
                <a:lnTo>
                  <a:pt x="9727319" y="3106962"/>
                </a:lnTo>
                <a:lnTo>
                  <a:pt x="0" y="3106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2884649" y="6019203"/>
            <a:ext cx="4791997" cy="4775719"/>
            <a:chOff x="0" y="0"/>
            <a:chExt cx="6389330" cy="6367625"/>
          </a:xfrm>
        </p:grpSpPr>
        <p:sp>
          <p:nvSpPr>
            <p:cNvPr name="Freeform 7" id="7"/>
            <p:cNvSpPr/>
            <p:nvPr/>
          </p:nvSpPr>
          <p:spPr>
            <a:xfrm flipH="false" flipV="false" rot="0">
              <a:off x="0" y="338421"/>
              <a:ext cx="6389330" cy="6029204"/>
            </a:xfrm>
            <a:custGeom>
              <a:avLst/>
              <a:gdLst/>
              <a:ahLst/>
              <a:cxnLst/>
              <a:rect r="r" b="b" t="t" l="l"/>
              <a:pathLst>
                <a:path h="6029204" w="6389330">
                  <a:moveTo>
                    <a:pt x="0" y="0"/>
                  </a:moveTo>
                  <a:lnTo>
                    <a:pt x="6389330" y="0"/>
                  </a:lnTo>
                  <a:lnTo>
                    <a:pt x="6389330" y="6029204"/>
                  </a:lnTo>
                  <a:lnTo>
                    <a:pt x="0" y="60292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203414">
              <a:off x="1228888" y="24588"/>
              <a:ext cx="868401" cy="1245020"/>
            </a:xfrm>
            <a:custGeom>
              <a:avLst/>
              <a:gdLst/>
              <a:ahLst/>
              <a:cxnLst/>
              <a:rect r="r" b="b" t="t" l="l"/>
              <a:pathLst>
                <a:path h="1245020" w="868401">
                  <a:moveTo>
                    <a:pt x="0" y="0"/>
                  </a:moveTo>
                  <a:lnTo>
                    <a:pt x="868401" y="0"/>
                  </a:lnTo>
                  <a:lnTo>
                    <a:pt x="868401" y="1245019"/>
                  </a:lnTo>
                  <a:lnTo>
                    <a:pt x="0" y="12450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6825207"/>
            <a:ext cx="2553819" cy="2433093"/>
          </a:xfrm>
          <a:custGeom>
            <a:avLst/>
            <a:gdLst/>
            <a:ahLst/>
            <a:cxnLst/>
            <a:rect r="r" b="b" t="t" l="l"/>
            <a:pathLst>
              <a:path h="2433093" w="2553819">
                <a:moveTo>
                  <a:pt x="0" y="0"/>
                </a:moveTo>
                <a:lnTo>
                  <a:pt x="2553819" y="0"/>
                </a:lnTo>
                <a:lnTo>
                  <a:pt x="2553819" y="2433093"/>
                </a:lnTo>
                <a:lnTo>
                  <a:pt x="0" y="24330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476091" y="1566954"/>
            <a:ext cx="9439618" cy="7987369"/>
          </a:xfrm>
          <a:custGeom>
            <a:avLst/>
            <a:gdLst/>
            <a:ahLst/>
            <a:cxnLst/>
            <a:rect r="r" b="b" t="t" l="l"/>
            <a:pathLst>
              <a:path h="7987369" w="9439618">
                <a:moveTo>
                  <a:pt x="0" y="0"/>
                </a:moveTo>
                <a:lnTo>
                  <a:pt x="9439618" y="0"/>
                </a:lnTo>
                <a:lnTo>
                  <a:pt x="9439618" y="7987369"/>
                </a:lnTo>
                <a:lnTo>
                  <a:pt x="0" y="7987369"/>
                </a:lnTo>
                <a:lnTo>
                  <a:pt x="0" y="0"/>
                </a:lnTo>
                <a:close/>
              </a:path>
            </a:pathLst>
          </a:custGeom>
          <a:blipFill>
            <a:blip r:embed="rId8"/>
            <a:stretch>
              <a:fillRect l="0" t="0" r="0" b="0"/>
            </a:stretch>
          </a:blipFill>
        </p:spPr>
      </p:sp>
      <p:sp>
        <p:nvSpPr>
          <p:cNvPr name="TextBox 6" id="6"/>
          <p:cNvSpPr txBox="true"/>
          <p:nvPr/>
        </p:nvSpPr>
        <p:spPr>
          <a:xfrm rot="0">
            <a:off x="1028700" y="685800"/>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7" id="7"/>
          <p:cNvSpPr txBox="true"/>
          <p:nvPr/>
        </p:nvSpPr>
        <p:spPr>
          <a:xfrm rot="0">
            <a:off x="1028700" y="1835718"/>
            <a:ext cx="3967043" cy="463550"/>
          </a:xfrm>
          <a:prstGeom prst="rect">
            <a:avLst/>
          </a:prstGeom>
        </p:spPr>
        <p:txBody>
          <a:bodyPr anchor="t" rtlCol="false" tIns="0" lIns="0" bIns="0" rIns="0">
            <a:spAutoFit/>
          </a:bodyPr>
          <a:lstStyle/>
          <a:p>
            <a:pPr>
              <a:lnSpc>
                <a:spcPts val="3924"/>
              </a:lnSpc>
            </a:pPr>
            <a:r>
              <a:rPr lang="en-US" sz="2499">
                <a:solidFill>
                  <a:srgbClr val="004AAD"/>
                </a:solidFill>
                <a:latin typeface="Montserrat Bold"/>
              </a:rPr>
              <a:t>SƠ ĐỒ DFD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6825207"/>
            <a:ext cx="2553819" cy="2433093"/>
          </a:xfrm>
          <a:custGeom>
            <a:avLst/>
            <a:gdLst/>
            <a:ahLst/>
            <a:cxnLst/>
            <a:rect r="r" b="b" t="t" l="l"/>
            <a:pathLst>
              <a:path h="2433093" w="2553819">
                <a:moveTo>
                  <a:pt x="0" y="0"/>
                </a:moveTo>
                <a:lnTo>
                  <a:pt x="2553819" y="0"/>
                </a:lnTo>
                <a:lnTo>
                  <a:pt x="2553819" y="2433093"/>
                </a:lnTo>
                <a:lnTo>
                  <a:pt x="0" y="24330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07478" y="1666867"/>
            <a:ext cx="11499781" cy="7591433"/>
          </a:xfrm>
          <a:custGeom>
            <a:avLst/>
            <a:gdLst/>
            <a:ahLst/>
            <a:cxnLst/>
            <a:rect r="r" b="b" t="t" l="l"/>
            <a:pathLst>
              <a:path h="7591433" w="11499781">
                <a:moveTo>
                  <a:pt x="0" y="0"/>
                </a:moveTo>
                <a:lnTo>
                  <a:pt x="11499781" y="0"/>
                </a:lnTo>
                <a:lnTo>
                  <a:pt x="11499781" y="7591433"/>
                </a:lnTo>
                <a:lnTo>
                  <a:pt x="0" y="7591433"/>
                </a:lnTo>
                <a:lnTo>
                  <a:pt x="0" y="0"/>
                </a:lnTo>
                <a:close/>
              </a:path>
            </a:pathLst>
          </a:custGeom>
          <a:blipFill>
            <a:blip r:embed="rId8"/>
            <a:stretch>
              <a:fillRect l="0" t="0" r="0" b="0"/>
            </a:stretch>
          </a:blipFill>
        </p:spPr>
      </p:sp>
      <p:sp>
        <p:nvSpPr>
          <p:cNvPr name="TextBox 6" id="6"/>
          <p:cNvSpPr txBox="true"/>
          <p:nvPr/>
        </p:nvSpPr>
        <p:spPr>
          <a:xfrm rot="0">
            <a:off x="1028700" y="685800"/>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III. THIẾT KẾ DỰ ÁN</a:t>
            </a:r>
          </a:p>
        </p:txBody>
      </p:sp>
      <p:sp>
        <p:nvSpPr>
          <p:cNvPr name="TextBox 7" id="7"/>
          <p:cNvSpPr txBox="true"/>
          <p:nvPr/>
        </p:nvSpPr>
        <p:spPr>
          <a:xfrm rot="0">
            <a:off x="1028700" y="1835718"/>
            <a:ext cx="3967043" cy="463550"/>
          </a:xfrm>
          <a:prstGeom prst="rect">
            <a:avLst/>
          </a:prstGeom>
        </p:spPr>
        <p:txBody>
          <a:bodyPr anchor="t" rtlCol="false" tIns="0" lIns="0" bIns="0" rIns="0">
            <a:spAutoFit/>
          </a:bodyPr>
          <a:lstStyle/>
          <a:p>
            <a:pPr>
              <a:lnSpc>
                <a:spcPts val="3924"/>
              </a:lnSpc>
            </a:pPr>
            <a:r>
              <a:rPr lang="en-US" sz="2499">
                <a:solidFill>
                  <a:srgbClr val="004AAD"/>
                </a:solidFill>
                <a:latin typeface="Montserrat Bold"/>
              </a:rPr>
              <a:t>SƠ ĐỒ DFD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073461">
            <a:off x="-9281995" y="-5154521"/>
            <a:ext cx="17617704" cy="17617704"/>
          </a:xfrm>
          <a:custGeom>
            <a:avLst/>
            <a:gdLst/>
            <a:ahLst/>
            <a:cxnLst/>
            <a:rect r="r" b="b" t="t" l="l"/>
            <a:pathLst>
              <a:path h="17617704" w="17617704">
                <a:moveTo>
                  <a:pt x="0" y="0"/>
                </a:moveTo>
                <a:lnTo>
                  <a:pt x="17617703" y="0"/>
                </a:lnTo>
                <a:lnTo>
                  <a:pt x="17617703" y="17617703"/>
                </a:lnTo>
                <a:lnTo>
                  <a:pt x="0" y="1761770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190625"/>
            <a:ext cx="7763639" cy="2060572"/>
          </a:xfrm>
          <a:prstGeom prst="rect">
            <a:avLst/>
          </a:prstGeom>
        </p:spPr>
        <p:txBody>
          <a:bodyPr anchor="t" rtlCol="false" tIns="0" lIns="0" bIns="0" rIns="0">
            <a:spAutoFit/>
          </a:bodyPr>
          <a:lstStyle/>
          <a:p>
            <a:pPr>
              <a:lnSpc>
                <a:spcPts val="7999"/>
              </a:lnSpc>
            </a:pPr>
            <a:r>
              <a:rPr lang="en-US" sz="7999">
                <a:solidFill>
                  <a:srgbClr val="004AAD"/>
                </a:solidFill>
                <a:latin typeface="Montserrat Bold"/>
              </a:rPr>
              <a:t>IV. XÂY DỰNG DỰ ÁN</a:t>
            </a:r>
          </a:p>
        </p:txBody>
      </p:sp>
      <p:sp>
        <p:nvSpPr>
          <p:cNvPr name="Freeform 4" id="4"/>
          <p:cNvSpPr/>
          <p:nvPr/>
        </p:nvSpPr>
        <p:spPr>
          <a:xfrm flipH="true" flipV="false" rot="-5400000">
            <a:off x="8778703" y="-4549008"/>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889238" y="460915"/>
            <a:ext cx="1859893" cy="2458993"/>
          </a:xfrm>
          <a:custGeom>
            <a:avLst/>
            <a:gdLst/>
            <a:ahLst/>
            <a:cxnLst/>
            <a:rect r="r" b="b" t="t" l="l"/>
            <a:pathLst>
              <a:path h="2458993" w="1859893">
                <a:moveTo>
                  <a:pt x="0" y="0"/>
                </a:moveTo>
                <a:lnTo>
                  <a:pt x="1859893" y="0"/>
                </a:lnTo>
                <a:lnTo>
                  <a:pt x="1859893" y="2458994"/>
                </a:lnTo>
                <a:lnTo>
                  <a:pt x="0" y="24589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403453" y="840488"/>
            <a:ext cx="1859893" cy="2458993"/>
          </a:xfrm>
          <a:custGeom>
            <a:avLst/>
            <a:gdLst/>
            <a:ahLst/>
            <a:cxnLst/>
            <a:rect r="r" b="b" t="t" l="l"/>
            <a:pathLst>
              <a:path h="2458993" w="1859893">
                <a:moveTo>
                  <a:pt x="0" y="0"/>
                </a:moveTo>
                <a:lnTo>
                  <a:pt x="1859893" y="0"/>
                </a:lnTo>
                <a:lnTo>
                  <a:pt x="1859893" y="2458993"/>
                </a:lnTo>
                <a:lnTo>
                  <a:pt x="0" y="24589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938568" y="1195337"/>
            <a:ext cx="1859893" cy="2458993"/>
          </a:xfrm>
          <a:custGeom>
            <a:avLst/>
            <a:gdLst/>
            <a:ahLst/>
            <a:cxnLst/>
            <a:rect r="r" b="b" t="t" l="l"/>
            <a:pathLst>
              <a:path h="2458993" w="1859893">
                <a:moveTo>
                  <a:pt x="0" y="0"/>
                </a:moveTo>
                <a:lnTo>
                  <a:pt x="1859893" y="0"/>
                </a:lnTo>
                <a:lnTo>
                  <a:pt x="1859893" y="2458993"/>
                </a:lnTo>
                <a:lnTo>
                  <a:pt x="0" y="24589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1028700" y="7159954"/>
            <a:ext cx="2145502" cy="2369531"/>
          </a:xfrm>
          <a:custGeom>
            <a:avLst/>
            <a:gdLst/>
            <a:ahLst/>
            <a:cxnLst/>
            <a:rect r="r" b="b" t="t" l="l"/>
            <a:pathLst>
              <a:path h="2369531" w="2145502">
                <a:moveTo>
                  <a:pt x="2145502" y="0"/>
                </a:moveTo>
                <a:lnTo>
                  <a:pt x="0" y="0"/>
                </a:lnTo>
                <a:lnTo>
                  <a:pt x="0" y="2369530"/>
                </a:lnTo>
                <a:lnTo>
                  <a:pt x="2145502" y="2369530"/>
                </a:lnTo>
                <a:lnTo>
                  <a:pt x="214550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9" id="9"/>
          <p:cNvGrpSpPr/>
          <p:nvPr/>
        </p:nvGrpSpPr>
        <p:grpSpPr>
          <a:xfrm rot="0">
            <a:off x="15423963" y="7978819"/>
            <a:ext cx="2580849" cy="1927337"/>
            <a:chOff x="0" y="0"/>
            <a:chExt cx="2818022" cy="2104453"/>
          </a:xfrm>
        </p:grpSpPr>
        <p:sp>
          <p:nvSpPr>
            <p:cNvPr name="Freeform 10" id="10"/>
            <p:cNvSpPr/>
            <p:nvPr/>
          </p:nvSpPr>
          <p:spPr>
            <a:xfrm flipH="false" flipV="false" rot="0">
              <a:off x="0" y="0"/>
              <a:ext cx="2818022" cy="2104453"/>
            </a:xfrm>
            <a:custGeom>
              <a:avLst/>
              <a:gdLst/>
              <a:ahLst/>
              <a:cxnLst/>
              <a:rect r="r" b="b" t="t" l="l"/>
              <a:pathLst>
                <a:path h="2104453" w="2818022">
                  <a:moveTo>
                    <a:pt x="0" y="0"/>
                  </a:moveTo>
                  <a:lnTo>
                    <a:pt x="2818022" y="0"/>
                  </a:lnTo>
                  <a:lnTo>
                    <a:pt x="2818022" y="2104453"/>
                  </a:lnTo>
                  <a:lnTo>
                    <a:pt x="0" y="2104453"/>
                  </a:lnTo>
                  <a:close/>
                </a:path>
              </a:pathLst>
            </a:custGeom>
            <a:solidFill>
              <a:srgbClr val="FFFFFF"/>
            </a:solidFill>
          </p:spPr>
        </p:sp>
      </p:grpSp>
      <p:sp>
        <p:nvSpPr>
          <p:cNvPr name="Freeform 11" id="11"/>
          <p:cNvSpPr/>
          <p:nvPr/>
        </p:nvSpPr>
        <p:spPr>
          <a:xfrm flipH="false" flipV="false" rot="0">
            <a:off x="15626429" y="8189558"/>
            <a:ext cx="1930588" cy="1505858"/>
          </a:xfrm>
          <a:custGeom>
            <a:avLst/>
            <a:gdLst/>
            <a:ahLst/>
            <a:cxnLst/>
            <a:rect r="r" b="b" t="t" l="l"/>
            <a:pathLst>
              <a:path h="1505858" w="1930588">
                <a:moveTo>
                  <a:pt x="0" y="0"/>
                </a:moveTo>
                <a:lnTo>
                  <a:pt x="1930588" y="0"/>
                </a:lnTo>
                <a:lnTo>
                  <a:pt x="1930588" y="1505858"/>
                </a:lnTo>
                <a:lnTo>
                  <a:pt x="0" y="15058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203414">
            <a:off x="17599592" y="8536943"/>
            <a:ext cx="139432" cy="199902"/>
          </a:xfrm>
          <a:custGeom>
            <a:avLst/>
            <a:gdLst/>
            <a:ahLst/>
            <a:cxnLst/>
            <a:rect r="r" b="b" t="t" l="l"/>
            <a:pathLst>
              <a:path h="199902" w="139432">
                <a:moveTo>
                  <a:pt x="0" y="0"/>
                </a:moveTo>
                <a:lnTo>
                  <a:pt x="139432" y="0"/>
                </a:lnTo>
                <a:lnTo>
                  <a:pt x="139432" y="199902"/>
                </a:lnTo>
                <a:lnTo>
                  <a:pt x="0" y="1999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203414">
            <a:off x="16046482" y="8536040"/>
            <a:ext cx="107563" cy="154212"/>
          </a:xfrm>
          <a:custGeom>
            <a:avLst/>
            <a:gdLst/>
            <a:ahLst/>
            <a:cxnLst/>
            <a:rect r="r" b="b" t="t" l="l"/>
            <a:pathLst>
              <a:path h="154212" w="107563">
                <a:moveTo>
                  <a:pt x="0" y="0"/>
                </a:moveTo>
                <a:lnTo>
                  <a:pt x="107563" y="0"/>
                </a:lnTo>
                <a:lnTo>
                  <a:pt x="107563" y="154212"/>
                </a:lnTo>
                <a:lnTo>
                  <a:pt x="0" y="15421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13680" y="3480374"/>
            <a:ext cx="2565143" cy="1156428"/>
          </a:xfrm>
          <a:custGeom>
            <a:avLst/>
            <a:gdLst/>
            <a:ahLst/>
            <a:cxnLst/>
            <a:rect r="r" b="b" t="t" l="l"/>
            <a:pathLst>
              <a:path h="1156428" w="2565143">
                <a:moveTo>
                  <a:pt x="2565144" y="0"/>
                </a:moveTo>
                <a:lnTo>
                  <a:pt x="0" y="0"/>
                </a:lnTo>
                <a:lnTo>
                  <a:pt x="0" y="1156428"/>
                </a:lnTo>
                <a:lnTo>
                  <a:pt x="2565144" y="1156428"/>
                </a:lnTo>
                <a:lnTo>
                  <a:pt x="256514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685800"/>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V. TỔNG KẾT</a:t>
            </a:r>
          </a:p>
        </p:txBody>
      </p:sp>
      <p:sp>
        <p:nvSpPr>
          <p:cNvPr name="TextBox 6" id="6"/>
          <p:cNvSpPr txBox="true"/>
          <p:nvPr/>
        </p:nvSpPr>
        <p:spPr>
          <a:xfrm rot="0">
            <a:off x="2311272" y="2035838"/>
            <a:ext cx="2684599" cy="520700"/>
          </a:xfrm>
          <a:prstGeom prst="rect">
            <a:avLst/>
          </a:prstGeom>
        </p:spPr>
        <p:txBody>
          <a:bodyPr anchor="t" rtlCol="false" tIns="0" lIns="0" bIns="0" rIns="0">
            <a:spAutoFit/>
          </a:bodyPr>
          <a:lstStyle/>
          <a:p>
            <a:pPr>
              <a:lnSpc>
                <a:spcPts val="3999"/>
              </a:lnSpc>
            </a:pPr>
            <a:r>
              <a:rPr lang="en-US" sz="3999">
                <a:solidFill>
                  <a:srgbClr val="004AAD"/>
                </a:solidFill>
                <a:latin typeface="Montserrat Bold"/>
              </a:rPr>
              <a:t>VỀ DỰ ÁN</a:t>
            </a:r>
          </a:p>
        </p:txBody>
      </p:sp>
      <p:sp>
        <p:nvSpPr>
          <p:cNvPr name="Freeform 7" id="7"/>
          <p:cNvSpPr/>
          <p:nvPr/>
        </p:nvSpPr>
        <p:spPr>
          <a:xfrm flipH="false" flipV="false" rot="0">
            <a:off x="1254953" y="1751470"/>
            <a:ext cx="517455" cy="741871"/>
          </a:xfrm>
          <a:custGeom>
            <a:avLst/>
            <a:gdLst/>
            <a:ahLst/>
            <a:cxnLst/>
            <a:rect r="r" b="b" t="t" l="l"/>
            <a:pathLst>
              <a:path h="741871" w="517455">
                <a:moveTo>
                  <a:pt x="0" y="0"/>
                </a:moveTo>
                <a:lnTo>
                  <a:pt x="517455" y="0"/>
                </a:lnTo>
                <a:lnTo>
                  <a:pt x="517455" y="741870"/>
                </a:lnTo>
                <a:lnTo>
                  <a:pt x="0" y="7418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685800"/>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V. TỔNG KẾT</a:t>
            </a:r>
          </a:p>
        </p:txBody>
      </p:sp>
      <p:sp>
        <p:nvSpPr>
          <p:cNvPr name="TextBox 5" id="5"/>
          <p:cNvSpPr txBox="true"/>
          <p:nvPr/>
        </p:nvSpPr>
        <p:spPr>
          <a:xfrm rot="0">
            <a:off x="2311272" y="2035838"/>
            <a:ext cx="2684599" cy="520700"/>
          </a:xfrm>
          <a:prstGeom prst="rect">
            <a:avLst/>
          </a:prstGeom>
        </p:spPr>
        <p:txBody>
          <a:bodyPr anchor="t" rtlCol="false" tIns="0" lIns="0" bIns="0" rIns="0">
            <a:spAutoFit/>
          </a:bodyPr>
          <a:lstStyle/>
          <a:p>
            <a:pPr>
              <a:lnSpc>
                <a:spcPts val="3999"/>
              </a:lnSpc>
            </a:pPr>
            <a:r>
              <a:rPr lang="en-US" sz="3999">
                <a:solidFill>
                  <a:srgbClr val="004AAD"/>
                </a:solidFill>
                <a:latin typeface="Montserrat Bold"/>
              </a:rPr>
              <a:t>VỀ NHÓM</a:t>
            </a:r>
          </a:p>
        </p:txBody>
      </p:sp>
      <p:sp>
        <p:nvSpPr>
          <p:cNvPr name="Freeform 6" id="6"/>
          <p:cNvSpPr/>
          <p:nvPr/>
        </p:nvSpPr>
        <p:spPr>
          <a:xfrm flipH="false" flipV="false" rot="0">
            <a:off x="1254953" y="1751470"/>
            <a:ext cx="517455" cy="741871"/>
          </a:xfrm>
          <a:custGeom>
            <a:avLst/>
            <a:gdLst/>
            <a:ahLst/>
            <a:cxnLst/>
            <a:rect r="r" b="b" t="t" l="l"/>
            <a:pathLst>
              <a:path h="741871" w="517455">
                <a:moveTo>
                  <a:pt x="0" y="0"/>
                </a:moveTo>
                <a:lnTo>
                  <a:pt x="517455" y="0"/>
                </a:lnTo>
                <a:lnTo>
                  <a:pt x="517455" y="741870"/>
                </a:lnTo>
                <a:lnTo>
                  <a:pt x="0" y="741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254953" y="2945055"/>
            <a:ext cx="2565143" cy="1156428"/>
            <a:chOff x="0" y="0"/>
            <a:chExt cx="3420191" cy="1541904"/>
          </a:xfrm>
        </p:grpSpPr>
        <p:sp>
          <p:nvSpPr>
            <p:cNvPr name="Freeform 8" id="8"/>
            <p:cNvSpPr/>
            <p:nvPr/>
          </p:nvSpPr>
          <p:spPr>
            <a:xfrm flipH="true" flipV="false" rot="0">
              <a:off x="0" y="0"/>
              <a:ext cx="3420191" cy="1541904"/>
            </a:xfrm>
            <a:custGeom>
              <a:avLst/>
              <a:gdLst/>
              <a:ahLst/>
              <a:cxnLst/>
              <a:rect r="r" b="b" t="t" l="l"/>
              <a:pathLst>
                <a:path h="1541904" w="3420191">
                  <a:moveTo>
                    <a:pt x="3420191" y="0"/>
                  </a:moveTo>
                  <a:lnTo>
                    <a:pt x="0" y="0"/>
                  </a:lnTo>
                  <a:lnTo>
                    <a:pt x="0" y="1541904"/>
                  </a:lnTo>
                  <a:lnTo>
                    <a:pt x="3420191" y="1541904"/>
                  </a:lnTo>
                  <a:lnTo>
                    <a:pt x="342019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0" y="768762"/>
              <a:ext cx="3420191" cy="552450"/>
            </a:xfrm>
            <a:prstGeom prst="rect">
              <a:avLst/>
            </a:prstGeom>
          </p:spPr>
          <p:txBody>
            <a:bodyPr anchor="t" rtlCol="false" tIns="0" lIns="0" bIns="0" rIns="0">
              <a:spAutoFit/>
            </a:bodyPr>
            <a:lstStyle/>
            <a:p>
              <a:pPr algn="ctr">
                <a:lnSpc>
                  <a:spcPts val="3000"/>
                </a:lnSpc>
                <a:spcBef>
                  <a:spcPct val="0"/>
                </a:spcBef>
              </a:pPr>
              <a:r>
                <a:rPr lang="en-US" sz="3000">
                  <a:solidFill>
                    <a:srgbClr val="004AAD"/>
                  </a:solidFill>
                  <a:latin typeface="Montserrat Bold"/>
                </a:rPr>
                <a:t>KHÓ KHĂN</a:t>
              </a:r>
            </a:p>
          </p:txBody>
        </p:sp>
      </p:grpSp>
      <p:sp>
        <p:nvSpPr>
          <p:cNvPr name="TextBox 10" id="10"/>
          <p:cNvSpPr txBox="true"/>
          <p:nvPr/>
        </p:nvSpPr>
        <p:spPr>
          <a:xfrm rot="0">
            <a:off x="1378449" y="4358659"/>
            <a:ext cx="14254130" cy="3569970"/>
          </a:xfrm>
          <a:prstGeom prst="rect">
            <a:avLst/>
          </a:prstGeom>
        </p:spPr>
        <p:txBody>
          <a:bodyPr anchor="t" rtlCol="false" tIns="0" lIns="0" bIns="0" rIns="0">
            <a:spAutoFit/>
          </a:bodyPr>
          <a:lstStyle/>
          <a:p>
            <a:pPr marL="777240" indent="-388620" lvl="1">
              <a:lnSpc>
                <a:spcPts val="5760"/>
              </a:lnSpc>
              <a:buFont typeface="Arial"/>
              <a:buChar char="•"/>
            </a:pPr>
            <a:r>
              <a:rPr lang="en-US" sz="3600">
                <a:solidFill>
                  <a:srgbClr val="2E2E2E"/>
                </a:solidFill>
                <a:latin typeface="Montserrat"/>
              </a:rPr>
              <a:t>Tiếp cận nhiều công nghệ mới nên có nhiều bỡ ngỡ.</a:t>
            </a:r>
          </a:p>
          <a:p>
            <a:pPr marL="777240" indent="-388620" lvl="1">
              <a:lnSpc>
                <a:spcPts val="5760"/>
              </a:lnSpc>
              <a:buFont typeface="Arial"/>
              <a:buChar char="•"/>
            </a:pPr>
            <a:r>
              <a:rPr lang="en-US" sz="3600">
                <a:solidFill>
                  <a:srgbClr val="2E2E2E"/>
                </a:solidFill>
                <a:latin typeface="Montserrat"/>
              </a:rPr>
              <a:t>Gặp phải các vấn đề mới, xuất hiện các bug mất rất nhiều thời gian để sửa.</a:t>
            </a:r>
          </a:p>
          <a:p>
            <a:pPr marL="777240" indent="-388620" lvl="1">
              <a:lnSpc>
                <a:spcPts val="5760"/>
              </a:lnSpc>
              <a:buFont typeface="Arial"/>
              <a:buChar char="•"/>
            </a:pPr>
            <a:r>
              <a:rPr lang="en-US" sz="3600">
                <a:solidFill>
                  <a:srgbClr val="2E2E2E"/>
                </a:solidFill>
                <a:latin typeface="Montserrat"/>
              </a:rPr>
              <a:t>Trong nhóm khá ít giao tiếp nên thỉnh thoảng thiếu sự đồng nhất trong cách vận hàng code.</a:t>
            </a:r>
          </a:p>
        </p:txBody>
      </p:sp>
      <p:sp>
        <p:nvSpPr>
          <p:cNvPr name="Freeform 11" id="11"/>
          <p:cNvSpPr/>
          <p:nvPr/>
        </p:nvSpPr>
        <p:spPr>
          <a:xfrm flipH="false" flipV="false" rot="0">
            <a:off x="12921687" y="755070"/>
            <a:ext cx="3821356" cy="2390084"/>
          </a:xfrm>
          <a:custGeom>
            <a:avLst/>
            <a:gdLst/>
            <a:ahLst/>
            <a:cxnLst/>
            <a:rect r="r" b="b" t="t" l="l"/>
            <a:pathLst>
              <a:path h="2390084" w="3821356">
                <a:moveTo>
                  <a:pt x="0" y="0"/>
                </a:moveTo>
                <a:lnTo>
                  <a:pt x="3821356" y="0"/>
                </a:lnTo>
                <a:lnTo>
                  <a:pt x="3821356" y="2390085"/>
                </a:lnTo>
                <a:lnTo>
                  <a:pt x="0" y="23900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525861">
            <a:off x="8777887" y="-2612009"/>
            <a:ext cx="13709384" cy="13709384"/>
          </a:xfrm>
          <a:custGeom>
            <a:avLst/>
            <a:gdLst/>
            <a:ahLst/>
            <a:cxnLst/>
            <a:rect r="r" b="b" t="t" l="l"/>
            <a:pathLst>
              <a:path h="13709384" w="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8532740">
            <a:off x="-2703495" y="7048838"/>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685800"/>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V. TỔNG KẾT</a:t>
            </a:r>
          </a:p>
        </p:txBody>
      </p:sp>
      <p:sp>
        <p:nvSpPr>
          <p:cNvPr name="TextBox 5" id="5"/>
          <p:cNvSpPr txBox="true"/>
          <p:nvPr/>
        </p:nvSpPr>
        <p:spPr>
          <a:xfrm rot="0">
            <a:off x="2311272" y="2035838"/>
            <a:ext cx="2684599" cy="520700"/>
          </a:xfrm>
          <a:prstGeom prst="rect">
            <a:avLst/>
          </a:prstGeom>
        </p:spPr>
        <p:txBody>
          <a:bodyPr anchor="t" rtlCol="false" tIns="0" lIns="0" bIns="0" rIns="0">
            <a:spAutoFit/>
          </a:bodyPr>
          <a:lstStyle/>
          <a:p>
            <a:pPr>
              <a:lnSpc>
                <a:spcPts val="3999"/>
              </a:lnSpc>
            </a:pPr>
            <a:r>
              <a:rPr lang="en-US" sz="3999">
                <a:solidFill>
                  <a:srgbClr val="004AAD"/>
                </a:solidFill>
                <a:latin typeface="Montserrat Bold"/>
              </a:rPr>
              <a:t>VỀ NHÓM</a:t>
            </a:r>
          </a:p>
        </p:txBody>
      </p:sp>
      <p:sp>
        <p:nvSpPr>
          <p:cNvPr name="Freeform 6" id="6"/>
          <p:cNvSpPr/>
          <p:nvPr/>
        </p:nvSpPr>
        <p:spPr>
          <a:xfrm flipH="false" flipV="false" rot="0">
            <a:off x="1254953" y="1751470"/>
            <a:ext cx="517455" cy="741871"/>
          </a:xfrm>
          <a:custGeom>
            <a:avLst/>
            <a:gdLst/>
            <a:ahLst/>
            <a:cxnLst/>
            <a:rect r="r" b="b" t="t" l="l"/>
            <a:pathLst>
              <a:path h="741871" w="517455">
                <a:moveTo>
                  <a:pt x="0" y="0"/>
                </a:moveTo>
                <a:lnTo>
                  <a:pt x="517455" y="0"/>
                </a:lnTo>
                <a:lnTo>
                  <a:pt x="517455" y="741870"/>
                </a:lnTo>
                <a:lnTo>
                  <a:pt x="0" y="7418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254953" y="2945055"/>
            <a:ext cx="2565143" cy="1156428"/>
            <a:chOff x="0" y="0"/>
            <a:chExt cx="3420191" cy="1541904"/>
          </a:xfrm>
        </p:grpSpPr>
        <p:sp>
          <p:nvSpPr>
            <p:cNvPr name="Freeform 8" id="8"/>
            <p:cNvSpPr/>
            <p:nvPr/>
          </p:nvSpPr>
          <p:spPr>
            <a:xfrm flipH="true" flipV="false" rot="0">
              <a:off x="0" y="0"/>
              <a:ext cx="3420191" cy="1541904"/>
            </a:xfrm>
            <a:custGeom>
              <a:avLst/>
              <a:gdLst/>
              <a:ahLst/>
              <a:cxnLst/>
              <a:rect r="r" b="b" t="t" l="l"/>
              <a:pathLst>
                <a:path h="1541904" w="3420191">
                  <a:moveTo>
                    <a:pt x="3420191" y="0"/>
                  </a:moveTo>
                  <a:lnTo>
                    <a:pt x="0" y="0"/>
                  </a:lnTo>
                  <a:lnTo>
                    <a:pt x="0" y="1541904"/>
                  </a:lnTo>
                  <a:lnTo>
                    <a:pt x="3420191" y="1541904"/>
                  </a:lnTo>
                  <a:lnTo>
                    <a:pt x="342019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0" y="768762"/>
              <a:ext cx="3420191" cy="552450"/>
            </a:xfrm>
            <a:prstGeom prst="rect">
              <a:avLst/>
            </a:prstGeom>
          </p:spPr>
          <p:txBody>
            <a:bodyPr anchor="t" rtlCol="false" tIns="0" lIns="0" bIns="0" rIns="0">
              <a:spAutoFit/>
            </a:bodyPr>
            <a:lstStyle/>
            <a:p>
              <a:pPr algn="ctr">
                <a:lnSpc>
                  <a:spcPts val="3000"/>
                </a:lnSpc>
                <a:spcBef>
                  <a:spcPct val="0"/>
                </a:spcBef>
              </a:pPr>
              <a:r>
                <a:rPr lang="en-US" sz="3000">
                  <a:solidFill>
                    <a:srgbClr val="004AAD"/>
                  </a:solidFill>
                  <a:latin typeface="Montserrat Bold"/>
                </a:rPr>
                <a:t>THUẬN LỢI</a:t>
              </a:r>
            </a:p>
          </p:txBody>
        </p:sp>
      </p:grpSp>
      <p:sp>
        <p:nvSpPr>
          <p:cNvPr name="TextBox 10" id="10"/>
          <p:cNvSpPr txBox="true"/>
          <p:nvPr/>
        </p:nvSpPr>
        <p:spPr>
          <a:xfrm rot="0">
            <a:off x="1378449" y="4358659"/>
            <a:ext cx="14254130" cy="4293870"/>
          </a:xfrm>
          <a:prstGeom prst="rect">
            <a:avLst/>
          </a:prstGeom>
        </p:spPr>
        <p:txBody>
          <a:bodyPr anchor="t" rtlCol="false" tIns="0" lIns="0" bIns="0" rIns="0">
            <a:spAutoFit/>
          </a:bodyPr>
          <a:lstStyle/>
          <a:p>
            <a:pPr marL="777240" indent="-388620" lvl="1">
              <a:lnSpc>
                <a:spcPts val="5760"/>
              </a:lnSpc>
              <a:buFont typeface="Arial"/>
              <a:buChar char="•"/>
            </a:pPr>
            <a:r>
              <a:rPr lang="en-US" sz="3600">
                <a:solidFill>
                  <a:srgbClr val="2E2E2E"/>
                </a:solidFill>
                <a:latin typeface="Montserrat"/>
              </a:rPr>
              <a:t>Qua 1 thời gian làm việc đã thay đổi được trở ngại giao tiếp.</a:t>
            </a:r>
          </a:p>
          <a:p>
            <a:pPr marL="777240" indent="-388620" lvl="1">
              <a:lnSpc>
                <a:spcPts val="5760"/>
              </a:lnSpc>
              <a:buFont typeface="Arial"/>
              <a:buChar char="•"/>
            </a:pPr>
            <a:r>
              <a:rPr lang="en-US" sz="3600">
                <a:solidFill>
                  <a:srgbClr val="2E2E2E"/>
                </a:solidFill>
                <a:latin typeface="Montserrat"/>
              </a:rPr>
              <a:t>Nhóm có ý thức cao với quyết tâm lớn, tích cực hỗ trợ lẫn nhau.</a:t>
            </a:r>
          </a:p>
          <a:p>
            <a:pPr marL="777240" indent="-388620" lvl="1">
              <a:lnSpc>
                <a:spcPts val="5760"/>
              </a:lnSpc>
              <a:buFont typeface="Arial"/>
              <a:buChar char="•"/>
            </a:pPr>
            <a:r>
              <a:rPr lang="en-US" sz="3600">
                <a:solidFill>
                  <a:srgbClr val="2E2E2E"/>
                </a:solidFill>
                <a:latin typeface="Montserrat"/>
              </a:rPr>
              <a:t>Được thầy hướng dẫn giúp đỡ cùng với các công nghệ mới hỗ trợ nhanh chóng.</a:t>
            </a:r>
          </a:p>
        </p:txBody>
      </p:sp>
      <p:sp>
        <p:nvSpPr>
          <p:cNvPr name="Freeform 11" id="11"/>
          <p:cNvSpPr/>
          <p:nvPr/>
        </p:nvSpPr>
        <p:spPr>
          <a:xfrm flipH="false" flipV="false" rot="0">
            <a:off x="12710766" y="927363"/>
            <a:ext cx="3821356" cy="2390084"/>
          </a:xfrm>
          <a:custGeom>
            <a:avLst/>
            <a:gdLst/>
            <a:ahLst/>
            <a:cxnLst/>
            <a:rect r="r" b="b" t="t" l="l"/>
            <a:pathLst>
              <a:path h="2390084" w="3821356">
                <a:moveTo>
                  <a:pt x="0" y="0"/>
                </a:moveTo>
                <a:lnTo>
                  <a:pt x="3821355" y="0"/>
                </a:lnTo>
                <a:lnTo>
                  <a:pt x="3821355" y="2390084"/>
                </a:lnTo>
                <a:lnTo>
                  <a:pt x="0" y="239008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70487" y="3607676"/>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19068" y="6661150"/>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373123" y="3685463"/>
            <a:ext cx="5251928" cy="669925"/>
          </a:xfrm>
          <a:prstGeom prst="rect">
            <a:avLst/>
          </a:prstGeom>
        </p:spPr>
        <p:txBody>
          <a:bodyPr anchor="t" rtlCol="false" tIns="0" lIns="0" bIns="0" rIns="0">
            <a:spAutoFit/>
          </a:bodyPr>
          <a:lstStyle/>
          <a:p>
            <a:pPr>
              <a:lnSpc>
                <a:spcPts val="5599"/>
              </a:lnSpc>
            </a:pPr>
            <a:r>
              <a:rPr lang="en-US" sz="3999">
                <a:solidFill>
                  <a:srgbClr val="2E2E2E"/>
                </a:solidFill>
                <a:latin typeface="Montserrat Bold"/>
              </a:rPr>
              <a:t>Trước mắt</a:t>
            </a:r>
          </a:p>
        </p:txBody>
      </p:sp>
      <p:sp>
        <p:nvSpPr>
          <p:cNvPr name="TextBox 6" id="6"/>
          <p:cNvSpPr txBox="true"/>
          <p:nvPr/>
        </p:nvSpPr>
        <p:spPr>
          <a:xfrm rot="0">
            <a:off x="2373123" y="6661150"/>
            <a:ext cx="5251928" cy="669925"/>
          </a:xfrm>
          <a:prstGeom prst="rect">
            <a:avLst/>
          </a:prstGeom>
        </p:spPr>
        <p:txBody>
          <a:bodyPr anchor="t" rtlCol="false" tIns="0" lIns="0" bIns="0" rIns="0">
            <a:spAutoFit/>
          </a:bodyPr>
          <a:lstStyle/>
          <a:p>
            <a:pPr>
              <a:lnSpc>
                <a:spcPts val="5599"/>
              </a:lnSpc>
            </a:pPr>
            <a:r>
              <a:rPr lang="en-US" sz="3999">
                <a:solidFill>
                  <a:srgbClr val="2E2E2E"/>
                </a:solidFill>
                <a:latin typeface="Montserrat Bold"/>
              </a:rPr>
              <a:t>Ngắn hạn</a:t>
            </a:r>
          </a:p>
        </p:txBody>
      </p:sp>
      <p:sp>
        <p:nvSpPr>
          <p:cNvPr name="TextBox 7" id="7"/>
          <p:cNvSpPr txBox="true"/>
          <p:nvPr/>
        </p:nvSpPr>
        <p:spPr>
          <a:xfrm rot="0">
            <a:off x="2373123" y="4495800"/>
            <a:ext cx="7602193" cy="1790700"/>
          </a:xfrm>
          <a:prstGeom prst="rect">
            <a:avLst/>
          </a:prstGeom>
        </p:spPr>
        <p:txBody>
          <a:bodyPr anchor="t" rtlCol="false" tIns="0" lIns="0" bIns="0" rIns="0">
            <a:spAutoFit/>
          </a:bodyPr>
          <a:lstStyle/>
          <a:p>
            <a:pPr marL="647700" indent="-323850" lvl="1">
              <a:lnSpc>
                <a:spcPts val="4800"/>
              </a:lnSpc>
              <a:buFont typeface="Arial"/>
              <a:buChar char="•"/>
            </a:pPr>
            <a:r>
              <a:rPr lang="en-US" sz="3000">
                <a:solidFill>
                  <a:srgbClr val="2E2E2E"/>
                </a:solidFill>
                <a:latin typeface="Montserrat"/>
              </a:rPr>
              <a:t>Hoàn thiện các chức năng cần thiết</a:t>
            </a:r>
          </a:p>
          <a:p>
            <a:pPr marL="647700" indent="-323850" lvl="1">
              <a:lnSpc>
                <a:spcPts val="4800"/>
              </a:lnSpc>
              <a:buFont typeface="Arial"/>
              <a:buChar char="•"/>
            </a:pPr>
            <a:r>
              <a:rPr lang="en-US" sz="3000">
                <a:solidFill>
                  <a:srgbClr val="2E2E2E"/>
                </a:solidFill>
                <a:latin typeface="Montserrat"/>
              </a:rPr>
              <a:t>Tối ưu trải nghiệm người dùng</a:t>
            </a:r>
          </a:p>
          <a:p>
            <a:pPr marL="647700" indent="-323850" lvl="1">
              <a:lnSpc>
                <a:spcPts val="4800"/>
              </a:lnSpc>
              <a:buFont typeface="Arial"/>
              <a:buChar char="•"/>
            </a:pPr>
            <a:r>
              <a:rPr lang="en-US" sz="3000">
                <a:solidFill>
                  <a:srgbClr val="2E2E2E"/>
                </a:solidFill>
                <a:latin typeface="Montserrat"/>
              </a:rPr>
              <a:t>Thêm các chức năng mới cần thiết</a:t>
            </a:r>
          </a:p>
        </p:txBody>
      </p:sp>
      <p:sp>
        <p:nvSpPr>
          <p:cNvPr name="TextBox 8" id="8"/>
          <p:cNvSpPr txBox="true"/>
          <p:nvPr/>
        </p:nvSpPr>
        <p:spPr>
          <a:xfrm rot="0">
            <a:off x="2234021" y="7467600"/>
            <a:ext cx="11847440" cy="1790700"/>
          </a:xfrm>
          <a:prstGeom prst="rect">
            <a:avLst/>
          </a:prstGeom>
        </p:spPr>
        <p:txBody>
          <a:bodyPr anchor="t" rtlCol="false" tIns="0" lIns="0" bIns="0" rIns="0">
            <a:spAutoFit/>
          </a:bodyPr>
          <a:lstStyle/>
          <a:p>
            <a:pPr marL="647700" indent="-323850" lvl="1">
              <a:lnSpc>
                <a:spcPts val="4800"/>
              </a:lnSpc>
              <a:buFont typeface="Arial"/>
              <a:buChar char="•"/>
            </a:pPr>
            <a:r>
              <a:rPr lang="en-US" sz="3000">
                <a:solidFill>
                  <a:srgbClr val="2E2E2E"/>
                </a:solidFill>
                <a:latin typeface="Montserrat"/>
              </a:rPr>
              <a:t>Hỗ trợ realtime</a:t>
            </a:r>
          </a:p>
          <a:p>
            <a:pPr marL="647700" indent="-323850" lvl="1">
              <a:lnSpc>
                <a:spcPts val="4800"/>
              </a:lnSpc>
              <a:buFont typeface="Arial"/>
              <a:buChar char="•"/>
            </a:pPr>
            <a:r>
              <a:rPr lang="en-US" sz="3000">
                <a:solidFill>
                  <a:srgbClr val="2E2E2E"/>
                </a:solidFill>
                <a:latin typeface="Montserrat"/>
              </a:rPr>
              <a:t>Xây dựng hệ thống hỗ trợ khách hàng hiệu quả.</a:t>
            </a:r>
          </a:p>
          <a:p>
            <a:pPr marL="647700" indent="-323850" lvl="1">
              <a:lnSpc>
                <a:spcPts val="4800"/>
              </a:lnSpc>
              <a:buFont typeface="Arial"/>
              <a:buChar char="•"/>
            </a:pPr>
            <a:r>
              <a:rPr lang="en-US" sz="3000">
                <a:solidFill>
                  <a:srgbClr val="2E2E2E"/>
                </a:solidFill>
                <a:latin typeface="Montserrat"/>
              </a:rPr>
              <a:t>Cập nhật và cải thiện các chức năng quan trọng</a:t>
            </a:r>
          </a:p>
        </p:txBody>
      </p:sp>
      <p:sp>
        <p:nvSpPr>
          <p:cNvPr name="Freeform 9" id="9"/>
          <p:cNvSpPr/>
          <p:nvPr/>
        </p:nvSpPr>
        <p:spPr>
          <a:xfrm flipH="true" flipV="false" rot="4539583">
            <a:off x="11281807" y="7333801"/>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028700" y="1143000"/>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V. TỔNG KẾT</a:t>
            </a:r>
          </a:p>
        </p:txBody>
      </p:sp>
      <p:sp>
        <p:nvSpPr>
          <p:cNvPr name="TextBox 11" id="11"/>
          <p:cNvSpPr txBox="true"/>
          <p:nvPr/>
        </p:nvSpPr>
        <p:spPr>
          <a:xfrm rot="0">
            <a:off x="2175387" y="2407749"/>
            <a:ext cx="3859731" cy="520700"/>
          </a:xfrm>
          <a:prstGeom prst="rect">
            <a:avLst/>
          </a:prstGeom>
        </p:spPr>
        <p:txBody>
          <a:bodyPr anchor="t" rtlCol="false" tIns="0" lIns="0" bIns="0" rIns="0">
            <a:spAutoFit/>
          </a:bodyPr>
          <a:lstStyle/>
          <a:p>
            <a:pPr>
              <a:lnSpc>
                <a:spcPts val="3999"/>
              </a:lnSpc>
            </a:pPr>
            <a:r>
              <a:rPr lang="en-US" sz="3999">
                <a:solidFill>
                  <a:srgbClr val="004AAD"/>
                </a:solidFill>
                <a:latin typeface="Montserrat Bold"/>
              </a:rPr>
              <a:t>ĐỊNH HƯỚNG</a:t>
            </a:r>
          </a:p>
        </p:txBody>
      </p:sp>
      <p:sp>
        <p:nvSpPr>
          <p:cNvPr name="Freeform 12" id="12"/>
          <p:cNvSpPr/>
          <p:nvPr/>
        </p:nvSpPr>
        <p:spPr>
          <a:xfrm flipH="false" flipV="false" rot="0">
            <a:off x="1119068" y="2253445"/>
            <a:ext cx="517455" cy="741871"/>
          </a:xfrm>
          <a:custGeom>
            <a:avLst/>
            <a:gdLst/>
            <a:ahLst/>
            <a:cxnLst/>
            <a:rect r="r" b="b" t="t" l="l"/>
            <a:pathLst>
              <a:path h="741871" w="517455">
                <a:moveTo>
                  <a:pt x="0" y="0"/>
                </a:moveTo>
                <a:lnTo>
                  <a:pt x="517455" y="0"/>
                </a:lnTo>
                <a:lnTo>
                  <a:pt x="517455" y="741871"/>
                </a:lnTo>
                <a:lnTo>
                  <a:pt x="0" y="7418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4452936" y="770672"/>
            <a:ext cx="2724524" cy="3709129"/>
          </a:xfrm>
          <a:custGeom>
            <a:avLst/>
            <a:gdLst/>
            <a:ahLst/>
            <a:cxnLst/>
            <a:rect r="r" b="b" t="t" l="l"/>
            <a:pathLst>
              <a:path h="3709129" w="2724524">
                <a:moveTo>
                  <a:pt x="0" y="0"/>
                </a:moveTo>
                <a:lnTo>
                  <a:pt x="2724524" y="0"/>
                </a:lnTo>
                <a:lnTo>
                  <a:pt x="2724524" y="3709129"/>
                </a:lnTo>
                <a:lnTo>
                  <a:pt x="0" y="37091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30669">
            <a:off x="-7971294" y="-10725049"/>
            <a:ext cx="18539921" cy="18539921"/>
          </a:xfrm>
          <a:custGeom>
            <a:avLst/>
            <a:gdLst/>
            <a:ahLst/>
            <a:cxnLst/>
            <a:rect r="r" b="b" t="t" l="l"/>
            <a:pathLst>
              <a:path h="18539921" w="18539921">
                <a:moveTo>
                  <a:pt x="0" y="0"/>
                </a:moveTo>
                <a:lnTo>
                  <a:pt x="18539921" y="0"/>
                </a:lnTo>
                <a:lnTo>
                  <a:pt x="18539921" y="18539921"/>
                </a:lnTo>
                <a:lnTo>
                  <a:pt x="0" y="18539921"/>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19068" y="3752138"/>
            <a:ext cx="736600" cy="736600"/>
          </a:xfrm>
          <a:custGeom>
            <a:avLst/>
            <a:gdLst/>
            <a:ahLst/>
            <a:cxnLst/>
            <a:rect r="r" b="b" t="t" l="l"/>
            <a:pathLst>
              <a:path h="736600" w="736600">
                <a:moveTo>
                  <a:pt x="0" y="0"/>
                </a:moveTo>
                <a:lnTo>
                  <a:pt x="736600" y="0"/>
                </a:lnTo>
                <a:lnTo>
                  <a:pt x="736600" y="736600"/>
                </a:lnTo>
                <a:lnTo>
                  <a:pt x="0" y="736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373123" y="3685463"/>
            <a:ext cx="5251928" cy="669925"/>
          </a:xfrm>
          <a:prstGeom prst="rect">
            <a:avLst/>
          </a:prstGeom>
        </p:spPr>
        <p:txBody>
          <a:bodyPr anchor="t" rtlCol="false" tIns="0" lIns="0" bIns="0" rIns="0">
            <a:spAutoFit/>
          </a:bodyPr>
          <a:lstStyle/>
          <a:p>
            <a:pPr>
              <a:lnSpc>
                <a:spcPts val="5599"/>
              </a:lnSpc>
            </a:pPr>
            <a:r>
              <a:rPr lang="en-US" sz="3999">
                <a:solidFill>
                  <a:srgbClr val="2E2E2E"/>
                </a:solidFill>
                <a:latin typeface="Montserrat Bold"/>
              </a:rPr>
              <a:t>Dài hạn</a:t>
            </a:r>
          </a:p>
        </p:txBody>
      </p:sp>
      <p:sp>
        <p:nvSpPr>
          <p:cNvPr name="TextBox 5" id="5"/>
          <p:cNvSpPr txBox="true"/>
          <p:nvPr/>
        </p:nvSpPr>
        <p:spPr>
          <a:xfrm rot="0">
            <a:off x="2373123" y="4495800"/>
            <a:ext cx="14179130" cy="4838700"/>
          </a:xfrm>
          <a:prstGeom prst="rect">
            <a:avLst/>
          </a:prstGeom>
        </p:spPr>
        <p:txBody>
          <a:bodyPr anchor="t" rtlCol="false" tIns="0" lIns="0" bIns="0" rIns="0">
            <a:spAutoFit/>
          </a:bodyPr>
          <a:lstStyle/>
          <a:p>
            <a:pPr marL="647700" indent="-323850" lvl="1">
              <a:lnSpc>
                <a:spcPts val="4800"/>
              </a:lnSpc>
              <a:buFont typeface="Arial"/>
              <a:buChar char="•"/>
            </a:pPr>
            <a:r>
              <a:rPr lang="en-US" sz="3000">
                <a:solidFill>
                  <a:srgbClr val="2E2E2E"/>
                </a:solidFill>
                <a:latin typeface="Montserrat"/>
              </a:rPr>
              <a:t>Tối ưu hóa quá trình thanh toán và các chức năng quan trọng</a:t>
            </a:r>
          </a:p>
          <a:p>
            <a:pPr marL="647700" indent="-323850" lvl="1">
              <a:lnSpc>
                <a:spcPts val="4800"/>
              </a:lnSpc>
              <a:buFont typeface="Arial"/>
              <a:buChar char="•"/>
            </a:pPr>
            <a:r>
              <a:rPr lang="en-US" sz="3000">
                <a:solidFill>
                  <a:srgbClr val="2E2E2E"/>
                </a:solidFill>
                <a:latin typeface="Montserrat"/>
              </a:rPr>
              <a:t>Phát triển chiến lược SEO chiến lược.</a:t>
            </a:r>
          </a:p>
          <a:p>
            <a:pPr marL="647700" indent="-323850" lvl="1">
              <a:lnSpc>
                <a:spcPts val="4800"/>
              </a:lnSpc>
              <a:buFont typeface="Arial"/>
              <a:buChar char="•"/>
            </a:pPr>
            <a:r>
              <a:rPr lang="en-US" sz="3000">
                <a:solidFill>
                  <a:srgbClr val="2E2E2E"/>
                </a:solidFill>
                <a:latin typeface="Montserrat"/>
              </a:rPr>
              <a:t>Nâng cấp Hosting - Domain và Database.</a:t>
            </a:r>
          </a:p>
          <a:p>
            <a:pPr marL="647700" indent="-323850" lvl="1">
              <a:lnSpc>
                <a:spcPts val="4800"/>
              </a:lnSpc>
              <a:buFont typeface="Arial"/>
              <a:buChar char="•"/>
            </a:pPr>
            <a:r>
              <a:rPr lang="en-US" sz="3000">
                <a:solidFill>
                  <a:srgbClr val="2E2E2E"/>
                </a:solidFill>
                <a:latin typeface="Montserrat"/>
              </a:rPr>
              <a:t>Xây dựng hệ thống hỗ trợ khách hàng hiệu quả.</a:t>
            </a:r>
          </a:p>
          <a:p>
            <a:pPr marL="647700" indent="-323850" lvl="1">
              <a:lnSpc>
                <a:spcPts val="4800"/>
              </a:lnSpc>
              <a:buFont typeface="Arial"/>
              <a:buChar char="•"/>
            </a:pPr>
            <a:r>
              <a:rPr lang="en-US" sz="3000">
                <a:solidFill>
                  <a:srgbClr val="2E2E2E"/>
                </a:solidFill>
                <a:latin typeface="Montserrat"/>
              </a:rPr>
              <a:t>Theo dõi và đánh giá hiệu suất.</a:t>
            </a:r>
          </a:p>
          <a:p>
            <a:pPr marL="647700" indent="-323850" lvl="1">
              <a:lnSpc>
                <a:spcPts val="4800"/>
              </a:lnSpc>
              <a:buFont typeface="Arial"/>
              <a:buChar char="•"/>
            </a:pPr>
            <a:r>
              <a:rPr lang="en-US" sz="3000">
                <a:solidFill>
                  <a:srgbClr val="2E2E2E"/>
                </a:solidFill>
                <a:latin typeface="Montserrat"/>
              </a:rPr>
              <a:t>Tối ưu trải nghiệm người dùng (UX).</a:t>
            </a:r>
          </a:p>
          <a:p>
            <a:pPr marL="647700" indent="-323850" lvl="1">
              <a:lnSpc>
                <a:spcPts val="4800"/>
              </a:lnSpc>
              <a:buFont typeface="Arial"/>
              <a:buChar char="•"/>
            </a:pPr>
            <a:r>
              <a:rPr lang="en-US" sz="3000">
                <a:solidFill>
                  <a:srgbClr val="2E2E2E"/>
                </a:solidFill>
                <a:latin typeface="Montserrat"/>
              </a:rPr>
              <a:t>Tối ưu request, server lưu trữ, code.</a:t>
            </a:r>
          </a:p>
          <a:p>
            <a:pPr>
              <a:lnSpc>
                <a:spcPts val="4800"/>
              </a:lnSpc>
            </a:pPr>
          </a:p>
        </p:txBody>
      </p:sp>
      <p:sp>
        <p:nvSpPr>
          <p:cNvPr name="Freeform 6" id="6"/>
          <p:cNvSpPr/>
          <p:nvPr/>
        </p:nvSpPr>
        <p:spPr>
          <a:xfrm flipH="true" flipV="false" rot="4539583">
            <a:off x="11281807" y="7333801"/>
            <a:ext cx="8063091" cy="6553094"/>
          </a:xfrm>
          <a:custGeom>
            <a:avLst/>
            <a:gdLst/>
            <a:ahLst/>
            <a:cxnLst/>
            <a:rect r="r" b="b" t="t" l="l"/>
            <a:pathLst>
              <a:path h="6553094" w="8063091">
                <a:moveTo>
                  <a:pt x="8063091" y="0"/>
                </a:moveTo>
                <a:lnTo>
                  <a:pt x="0" y="0"/>
                </a:lnTo>
                <a:lnTo>
                  <a:pt x="0" y="6553094"/>
                </a:lnTo>
                <a:lnTo>
                  <a:pt x="8063091" y="6553094"/>
                </a:lnTo>
                <a:lnTo>
                  <a:pt x="8063091"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1143000"/>
            <a:ext cx="7934087"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V. TỔNG KẾT</a:t>
            </a:r>
          </a:p>
        </p:txBody>
      </p:sp>
      <p:sp>
        <p:nvSpPr>
          <p:cNvPr name="TextBox 8" id="8"/>
          <p:cNvSpPr txBox="true"/>
          <p:nvPr/>
        </p:nvSpPr>
        <p:spPr>
          <a:xfrm rot="0">
            <a:off x="2175387" y="2407749"/>
            <a:ext cx="3859731" cy="520700"/>
          </a:xfrm>
          <a:prstGeom prst="rect">
            <a:avLst/>
          </a:prstGeom>
        </p:spPr>
        <p:txBody>
          <a:bodyPr anchor="t" rtlCol="false" tIns="0" lIns="0" bIns="0" rIns="0">
            <a:spAutoFit/>
          </a:bodyPr>
          <a:lstStyle/>
          <a:p>
            <a:pPr>
              <a:lnSpc>
                <a:spcPts val="3999"/>
              </a:lnSpc>
            </a:pPr>
            <a:r>
              <a:rPr lang="en-US" sz="3999">
                <a:solidFill>
                  <a:srgbClr val="004AAD"/>
                </a:solidFill>
                <a:latin typeface="Montserrat Bold"/>
              </a:rPr>
              <a:t>ĐỊNH HƯỚNG</a:t>
            </a:r>
          </a:p>
        </p:txBody>
      </p:sp>
      <p:sp>
        <p:nvSpPr>
          <p:cNvPr name="Freeform 9" id="9"/>
          <p:cNvSpPr/>
          <p:nvPr/>
        </p:nvSpPr>
        <p:spPr>
          <a:xfrm flipH="false" flipV="false" rot="0">
            <a:off x="1119068" y="2253445"/>
            <a:ext cx="517455" cy="741871"/>
          </a:xfrm>
          <a:custGeom>
            <a:avLst/>
            <a:gdLst/>
            <a:ahLst/>
            <a:cxnLst/>
            <a:rect r="r" b="b" t="t" l="l"/>
            <a:pathLst>
              <a:path h="741871" w="517455">
                <a:moveTo>
                  <a:pt x="0" y="0"/>
                </a:moveTo>
                <a:lnTo>
                  <a:pt x="517455" y="0"/>
                </a:lnTo>
                <a:lnTo>
                  <a:pt x="517455" y="741871"/>
                </a:lnTo>
                <a:lnTo>
                  <a:pt x="0" y="7418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624386" y="779609"/>
            <a:ext cx="2724524" cy="3709129"/>
          </a:xfrm>
          <a:custGeom>
            <a:avLst/>
            <a:gdLst/>
            <a:ahLst/>
            <a:cxnLst/>
            <a:rect r="r" b="b" t="t" l="l"/>
            <a:pathLst>
              <a:path h="3709129" w="2724524">
                <a:moveTo>
                  <a:pt x="0" y="0"/>
                </a:moveTo>
                <a:lnTo>
                  <a:pt x="2724524" y="0"/>
                </a:lnTo>
                <a:lnTo>
                  <a:pt x="2724524" y="3709129"/>
                </a:lnTo>
                <a:lnTo>
                  <a:pt x="0" y="37091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66807">
            <a:off x="10370184" y="4582955"/>
            <a:ext cx="12112141" cy="9843868"/>
          </a:xfrm>
          <a:custGeom>
            <a:avLst/>
            <a:gdLst/>
            <a:ahLst/>
            <a:cxnLst/>
            <a:rect r="r" b="b" t="t" l="l"/>
            <a:pathLst>
              <a:path h="9843868" w="12112141">
                <a:moveTo>
                  <a:pt x="0" y="0"/>
                </a:moveTo>
                <a:lnTo>
                  <a:pt x="12112142" y="0"/>
                </a:lnTo>
                <a:lnTo>
                  <a:pt x="12112142" y="9843867"/>
                </a:lnTo>
                <a:lnTo>
                  <a:pt x="0" y="984386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061673" y="8665472"/>
            <a:ext cx="2367586" cy="839417"/>
          </a:xfrm>
          <a:custGeom>
            <a:avLst/>
            <a:gdLst/>
            <a:ahLst/>
            <a:cxnLst/>
            <a:rect r="r" b="b" t="t" l="l"/>
            <a:pathLst>
              <a:path h="839417" w="2367586">
                <a:moveTo>
                  <a:pt x="0" y="0"/>
                </a:moveTo>
                <a:lnTo>
                  <a:pt x="2367585" y="0"/>
                </a:lnTo>
                <a:lnTo>
                  <a:pt x="2367585" y="839417"/>
                </a:lnTo>
                <a:lnTo>
                  <a:pt x="0" y="8394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954851">
            <a:off x="24066" y="555926"/>
            <a:ext cx="2380327" cy="748721"/>
          </a:xfrm>
          <a:custGeom>
            <a:avLst/>
            <a:gdLst/>
            <a:ahLst/>
            <a:cxnLst/>
            <a:rect r="r" b="b" t="t" l="l"/>
            <a:pathLst>
              <a:path h="748721" w="2380327">
                <a:moveTo>
                  <a:pt x="0" y="0"/>
                </a:moveTo>
                <a:lnTo>
                  <a:pt x="2380327" y="0"/>
                </a:lnTo>
                <a:lnTo>
                  <a:pt x="2380327" y="748721"/>
                </a:lnTo>
                <a:lnTo>
                  <a:pt x="0" y="7487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870183" y="1181100"/>
            <a:ext cx="6249353" cy="1060451"/>
          </a:xfrm>
          <a:prstGeom prst="rect">
            <a:avLst/>
          </a:prstGeom>
        </p:spPr>
        <p:txBody>
          <a:bodyPr anchor="t" rtlCol="false" tIns="0" lIns="0" bIns="0" rIns="0">
            <a:spAutoFit/>
          </a:bodyPr>
          <a:lstStyle/>
          <a:p>
            <a:pPr algn="ctr">
              <a:lnSpc>
                <a:spcPts val="8000"/>
              </a:lnSpc>
              <a:spcBef>
                <a:spcPct val="0"/>
              </a:spcBef>
            </a:pPr>
            <a:r>
              <a:rPr lang="en-US" sz="8000">
                <a:solidFill>
                  <a:srgbClr val="004AAD"/>
                </a:solidFill>
                <a:latin typeface="Montserrat Bold"/>
              </a:rPr>
              <a:t>DEMO TIME</a:t>
            </a:r>
          </a:p>
        </p:txBody>
      </p:sp>
      <p:sp>
        <p:nvSpPr>
          <p:cNvPr name="Freeform 6" id="6"/>
          <p:cNvSpPr/>
          <p:nvPr/>
        </p:nvSpPr>
        <p:spPr>
          <a:xfrm flipH="false" flipV="false" rot="0">
            <a:off x="5938892" y="3244550"/>
            <a:ext cx="2228632" cy="1815322"/>
          </a:xfrm>
          <a:custGeom>
            <a:avLst/>
            <a:gdLst/>
            <a:ahLst/>
            <a:cxnLst/>
            <a:rect r="r" b="b" t="t" l="l"/>
            <a:pathLst>
              <a:path h="1815322" w="2228632">
                <a:moveTo>
                  <a:pt x="0" y="0"/>
                </a:moveTo>
                <a:lnTo>
                  <a:pt x="2228632" y="0"/>
                </a:lnTo>
                <a:lnTo>
                  <a:pt x="2228632" y="1815322"/>
                </a:lnTo>
                <a:lnTo>
                  <a:pt x="0" y="18153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2428459" y="3590607"/>
            <a:ext cx="6068759" cy="5914281"/>
          </a:xfrm>
          <a:custGeom>
            <a:avLst/>
            <a:gdLst/>
            <a:ahLst/>
            <a:cxnLst/>
            <a:rect r="r" b="b" t="t" l="l"/>
            <a:pathLst>
              <a:path h="5914281" w="6068759">
                <a:moveTo>
                  <a:pt x="0" y="0"/>
                </a:moveTo>
                <a:lnTo>
                  <a:pt x="6068759" y="0"/>
                </a:lnTo>
                <a:lnTo>
                  <a:pt x="6068759" y="5914282"/>
                </a:lnTo>
                <a:lnTo>
                  <a:pt x="0" y="591428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297954" y="5520773"/>
            <a:ext cx="3324239" cy="3671348"/>
          </a:xfrm>
          <a:custGeom>
            <a:avLst/>
            <a:gdLst/>
            <a:ahLst/>
            <a:cxnLst/>
            <a:rect r="r" b="b" t="t" l="l"/>
            <a:pathLst>
              <a:path h="3671348" w="3324239">
                <a:moveTo>
                  <a:pt x="0" y="0"/>
                </a:moveTo>
                <a:lnTo>
                  <a:pt x="3324239" y="0"/>
                </a:lnTo>
                <a:lnTo>
                  <a:pt x="3324239" y="3671348"/>
                </a:lnTo>
                <a:lnTo>
                  <a:pt x="0" y="367134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9070338" y="1329337"/>
            <a:ext cx="2455232" cy="611576"/>
          </a:xfrm>
          <a:custGeom>
            <a:avLst/>
            <a:gdLst/>
            <a:ahLst/>
            <a:cxnLst/>
            <a:rect r="r" b="b" t="t" l="l"/>
            <a:pathLst>
              <a:path h="611576" w="2455232">
                <a:moveTo>
                  <a:pt x="0" y="0"/>
                </a:moveTo>
                <a:lnTo>
                  <a:pt x="2455232" y="0"/>
                </a:lnTo>
                <a:lnTo>
                  <a:pt x="2455232" y="611576"/>
                </a:lnTo>
                <a:lnTo>
                  <a:pt x="0" y="6115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6034055" y="3699960"/>
            <a:ext cx="407661" cy="452252"/>
          </a:xfrm>
          <a:custGeom>
            <a:avLst/>
            <a:gdLst/>
            <a:ahLst/>
            <a:cxnLst/>
            <a:rect r="r" b="b" t="t" l="l"/>
            <a:pathLst>
              <a:path h="452252" w="407661">
                <a:moveTo>
                  <a:pt x="0" y="0"/>
                </a:moveTo>
                <a:lnTo>
                  <a:pt x="407661" y="0"/>
                </a:lnTo>
                <a:lnTo>
                  <a:pt x="407661" y="452251"/>
                </a:lnTo>
                <a:lnTo>
                  <a:pt x="0" y="452251"/>
                </a:lnTo>
                <a:lnTo>
                  <a:pt x="0" y="0"/>
                </a:lnTo>
                <a:close/>
              </a:path>
            </a:pathLst>
          </a:custGeom>
          <a:blipFill>
            <a:blip r:embed="rId16">
              <a:extLst>
                <a:ext uri="{96DAC541-7B7A-43D3-8B79-37D633B846F1}">
                  <asvg:svgBlip xmlns:asvg="http://schemas.microsoft.com/office/drawing/2016/SVG/main" r:embed="rId17"/>
                </a:ext>
              </a:extLst>
            </a:blip>
            <a:stretch>
              <a:fillRect l="0" t="0" r="-135582" b="0"/>
            </a:stretch>
          </a:blipFill>
        </p:spPr>
      </p:sp>
      <p:sp>
        <p:nvSpPr>
          <p:cNvPr name="Freeform 11" id="11"/>
          <p:cNvSpPr/>
          <p:nvPr/>
        </p:nvSpPr>
        <p:spPr>
          <a:xfrm flipH="false" flipV="false" rot="0">
            <a:off x="6441716" y="3699960"/>
            <a:ext cx="407661" cy="452252"/>
          </a:xfrm>
          <a:custGeom>
            <a:avLst/>
            <a:gdLst/>
            <a:ahLst/>
            <a:cxnLst/>
            <a:rect r="r" b="b" t="t" l="l"/>
            <a:pathLst>
              <a:path h="452252" w="407661">
                <a:moveTo>
                  <a:pt x="0" y="0"/>
                </a:moveTo>
                <a:lnTo>
                  <a:pt x="407661" y="0"/>
                </a:lnTo>
                <a:lnTo>
                  <a:pt x="407661" y="452251"/>
                </a:lnTo>
                <a:lnTo>
                  <a:pt x="0" y="452251"/>
                </a:lnTo>
                <a:lnTo>
                  <a:pt x="0" y="0"/>
                </a:lnTo>
                <a:close/>
              </a:path>
            </a:pathLst>
          </a:custGeom>
          <a:blipFill>
            <a:blip r:embed="rId16">
              <a:extLst>
                <a:ext uri="{96DAC541-7B7A-43D3-8B79-37D633B846F1}">
                  <asvg:svgBlip xmlns:asvg="http://schemas.microsoft.com/office/drawing/2016/SVG/main" r:embed="rId17"/>
                </a:ext>
              </a:extLst>
            </a:blip>
            <a:stretch>
              <a:fillRect l="0" t="0" r="-135582" b="0"/>
            </a:stretch>
          </a:blipFill>
        </p:spPr>
      </p:sp>
      <p:sp>
        <p:nvSpPr>
          <p:cNvPr name="Freeform 12" id="12"/>
          <p:cNvSpPr/>
          <p:nvPr/>
        </p:nvSpPr>
        <p:spPr>
          <a:xfrm flipH="false" flipV="false" rot="0">
            <a:off x="6849377" y="3699960"/>
            <a:ext cx="407661" cy="452252"/>
          </a:xfrm>
          <a:custGeom>
            <a:avLst/>
            <a:gdLst/>
            <a:ahLst/>
            <a:cxnLst/>
            <a:rect r="r" b="b" t="t" l="l"/>
            <a:pathLst>
              <a:path h="452252" w="407661">
                <a:moveTo>
                  <a:pt x="0" y="0"/>
                </a:moveTo>
                <a:lnTo>
                  <a:pt x="407662" y="0"/>
                </a:lnTo>
                <a:lnTo>
                  <a:pt x="407662" y="452251"/>
                </a:lnTo>
                <a:lnTo>
                  <a:pt x="0" y="452251"/>
                </a:lnTo>
                <a:lnTo>
                  <a:pt x="0" y="0"/>
                </a:lnTo>
                <a:close/>
              </a:path>
            </a:pathLst>
          </a:custGeom>
          <a:blipFill>
            <a:blip r:embed="rId16">
              <a:extLst>
                <a:ext uri="{96DAC541-7B7A-43D3-8B79-37D633B846F1}">
                  <asvg:svgBlip xmlns:asvg="http://schemas.microsoft.com/office/drawing/2016/SVG/main" r:embed="rId17"/>
                </a:ext>
              </a:extLst>
            </a:blip>
            <a:stretch>
              <a:fillRect l="0" t="0" r="-135582" b="0"/>
            </a:stretch>
          </a:blipFill>
        </p:spPr>
      </p:sp>
      <p:sp>
        <p:nvSpPr>
          <p:cNvPr name="Freeform 13" id="13"/>
          <p:cNvSpPr/>
          <p:nvPr/>
        </p:nvSpPr>
        <p:spPr>
          <a:xfrm flipH="false" flipV="false" rot="0">
            <a:off x="7257039" y="3699960"/>
            <a:ext cx="407661" cy="452252"/>
          </a:xfrm>
          <a:custGeom>
            <a:avLst/>
            <a:gdLst/>
            <a:ahLst/>
            <a:cxnLst/>
            <a:rect r="r" b="b" t="t" l="l"/>
            <a:pathLst>
              <a:path h="452252" w="407661">
                <a:moveTo>
                  <a:pt x="0" y="0"/>
                </a:moveTo>
                <a:lnTo>
                  <a:pt x="407661" y="0"/>
                </a:lnTo>
                <a:lnTo>
                  <a:pt x="407661" y="452251"/>
                </a:lnTo>
                <a:lnTo>
                  <a:pt x="0" y="452251"/>
                </a:lnTo>
                <a:lnTo>
                  <a:pt x="0" y="0"/>
                </a:lnTo>
                <a:close/>
              </a:path>
            </a:pathLst>
          </a:custGeom>
          <a:blipFill>
            <a:blip r:embed="rId16">
              <a:extLst>
                <a:ext uri="{96DAC541-7B7A-43D3-8B79-37D633B846F1}">
                  <asvg:svgBlip xmlns:asvg="http://schemas.microsoft.com/office/drawing/2016/SVG/main" r:embed="rId17"/>
                </a:ext>
              </a:extLst>
            </a:blip>
            <a:stretch>
              <a:fillRect l="0" t="0" r="-135582" b="0"/>
            </a:stretch>
          </a:blipFill>
        </p:spPr>
      </p:sp>
      <p:sp>
        <p:nvSpPr>
          <p:cNvPr name="Freeform 14" id="14"/>
          <p:cNvSpPr/>
          <p:nvPr/>
        </p:nvSpPr>
        <p:spPr>
          <a:xfrm flipH="false" flipV="false" rot="0">
            <a:off x="7664700" y="3699960"/>
            <a:ext cx="407661" cy="452252"/>
          </a:xfrm>
          <a:custGeom>
            <a:avLst/>
            <a:gdLst/>
            <a:ahLst/>
            <a:cxnLst/>
            <a:rect r="r" b="b" t="t" l="l"/>
            <a:pathLst>
              <a:path h="452252" w="407661">
                <a:moveTo>
                  <a:pt x="0" y="0"/>
                </a:moveTo>
                <a:lnTo>
                  <a:pt x="407661" y="0"/>
                </a:lnTo>
                <a:lnTo>
                  <a:pt x="407661" y="452251"/>
                </a:lnTo>
                <a:lnTo>
                  <a:pt x="0" y="452251"/>
                </a:lnTo>
                <a:lnTo>
                  <a:pt x="0" y="0"/>
                </a:lnTo>
                <a:close/>
              </a:path>
            </a:pathLst>
          </a:custGeom>
          <a:blipFill>
            <a:blip r:embed="rId16">
              <a:extLst>
                <a:ext uri="{96DAC541-7B7A-43D3-8B79-37D633B846F1}">
                  <asvg:svgBlip xmlns:asvg="http://schemas.microsoft.com/office/drawing/2016/SVG/main" r:embed="rId17"/>
                </a:ext>
              </a:extLst>
            </a:blip>
            <a:stretch>
              <a:fillRect l="0" t="0" r="-135582"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49300" y="1360101"/>
            <a:ext cx="9167258" cy="5026800"/>
          </a:xfrm>
          <a:prstGeom prst="rect">
            <a:avLst/>
          </a:prstGeom>
        </p:spPr>
        <p:txBody>
          <a:bodyPr anchor="t" rtlCol="false" tIns="0" lIns="0" bIns="0" rIns="0">
            <a:spAutoFit/>
          </a:bodyPr>
          <a:lstStyle/>
          <a:p>
            <a:pPr>
              <a:lnSpc>
                <a:spcPts val="13030"/>
              </a:lnSpc>
            </a:pPr>
            <a:r>
              <a:rPr lang="en-US" sz="13030" spc="-443">
                <a:solidFill>
                  <a:srgbClr val="004AAD"/>
                </a:solidFill>
                <a:latin typeface="Montserrat Bold"/>
              </a:rPr>
              <a:t>CẢM ƠN ĐÃ LẮNG NGHE!</a:t>
            </a:r>
          </a:p>
        </p:txBody>
      </p:sp>
      <p:sp>
        <p:nvSpPr>
          <p:cNvPr name="Freeform 3" id="3"/>
          <p:cNvSpPr/>
          <p:nvPr/>
        </p:nvSpPr>
        <p:spPr>
          <a:xfrm flipH="false" flipV="false" rot="-1766807">
            <a:off x="10460579" y="2341404"/>
            <a:ext cx="12112141" cy="9843868"/>
          </a:xfrm>
          <a:custGeom>
            <a:avLst/>
            <a:gdLst/>
            <a:ahLst/>
            <a:cxnLst/>
            <a:rect r="r" b="b" t="t" l="l"/>
            <a:pathLst>
              <a:path h="9843868" w="12112141">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352428" y="4627997"/>
            <a:ext cx="4906872" cy="4630303"/>
          </a:xfrm>
          <a:custGeom>
            <a:avLst/>
            <a:gdLst/>
            <a:ahLst/>
            <a:cxnLst/>
            <a:rect r="r" b="b" t="t" l="l"/>
            <a:pathLst>
              <a:path h="4630303" w="4906872">
                <a:moveTo>
                  <a:pt x="0" y="0"/>
                </a:moveTo>
                <a:lnTo>
                  <a:pt x="4906872" y="0"/>
                </a:lnTo>
                <a:lnTo>
                  <a:pt x="4906872" y="4630303"/>
                </a:lnTo>
                <a:lnTo>
                  <a:pt x="0" y="46303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086845" y="5143500"/>
            <a:ext cx="2367586" cy="839417"/>
          </a:xfrm>
          <a:custGeom>
            <a:avLst/>
            <a:gdLst/>
            <a:ahLst/>
            <a:cxnLst/>
            <a:rect r="r" b="b" t="t" l="l"/>
            <a:pathLst>
              <a:path h="839417" w="2367586">
                <a:moveTo>
                  <a:pt x="0" y="0"/>
                </a:moveTo>
                <a:lnTo>
                  <a:pt x="2367586" y="0"/>
                </a:lnTo>
                <a:lnTo>
                  <a:pt x="2367586" y="839417"/>
                </a:lnTo>
                <a:lnTo>
                  <a:pt x="0" y="8394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522236" y="1028700"/>
            <a:ext cx="1446459" cy="1816330"/>
          </a:xfrm>
          <a:custGeom>
            <a:avLst/>
            <a:gdLst/>
            <a:ahLst/>
            <a:cxnLst/>
            <a:rect r="r" b="b" t="t" l="l"/>
            <a:pathLst>
              <a:path h="1816330" w="1446459">
                <a:moveTo>
                  <a:pt x="0" y="0"/>
                </a:moveTo>
                <a:lnTo>
                  <a:pt x="1446459" y="0"/>
                </a:lnTo>
                <a:lnTo>
                  <a:pt x="1446459" y="1816330"/>
                </a:lnTo>
                <a:lnTo>
                  <a:pt x="0" y="18163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8954851">
            <a:off x="24066" y="555926"/>
            <a:ext cx="2380327" cy="748721"/>
          </a:xfrm>
          <a:custGeom>
            <a:avLst/>
            <a:gdLst/>
            <a:ahLst/>
            <a:cxnLst/>
            <a:rect r="r" b="b" t="t" l="l"/>
            <a:pathLst>
              <a:path h="748721" w="2380327">
                <a:moveTo>
                  <a:pt x="0" y="0"/>
                </a:moveTo>
                <a:lnTo>
                  <a:pt x="2380327" y="0"/>
                </a:lnTo>
                <a:lnTo>
                  <a:pt x="2380327" y="748721"/>
                </a:lnTo>
                <a:lnTo>
                  <a:pt x="0" y="7487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749300" y="6943149"/>
            <a:ext cx="2148360" cy="2156201"/>
          </a:xfrm>
          <a:custGeom>
            <a:avLst/>
            <a:gdLst/>
            <a:ahLst/>
            <a:cxnLst/>
            <a:rect r="r" b="b" t="t" l="l"/>
            <a:pathLst>
              <a:path h="2156201" w="2148360">
                <a:moveTo>
                  <a:pt x="0" y="0"/>
                </a:moveTo>
                <a:lnTo>
                  <a:pt x="2148360" y="0"/>
                </a:lnTo>
                <a:lnTo>
                  <a:pt x="2148360" y="2156201"/>
                </a:lnTo>
                <a:lnTo>
                  <a:pt x="0" y="21562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6461224" y="-4582532"/>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195799" y="1028700"/>
            <a:ext cx="2994106" cy="4886715"/>
            <a:chOff x="0" y="0"/>
            <a:chExt cx="3992141" cy="6515620"/>
          </a:xfrm>
        </p:grpSpPr>
        <p:grpSp>
          <p:nvGrpSpPr>
            <p:cNvPr name="Group 4" id="4"/>
            <p:cNvGrpSpPr>
              <a:grpSpLocks noChangeAspect="true"/>
            </p:cNvGrpSpPr>
            <p:nvPr/>
          </p:nvGrpSpPr>
          <p:grpSpPr>
            <a:xfrm rot="0">
              <a:off x="0" y="0"/>
              <a:ext cx="3992141" cy="5292611"/>
              <a:chOff x="0" y="0"/>
              <a:chExt cx="1844040" cy="2444750"/>
            </a:xfrm>
          </p:grpSpPr>
          <p:sp>
            <p:nvSpPr>
              <p:cNvPr name="Freeform 5" id="5"/>
              <p:cNvSpPr/>
              <p:nvPr/>
            </p:nvSpPr>
            <p:spPr>
              <a:xfrm flipH="false" flipV="false" rot="0">
                <a:off x="115570" y="39370"/>
                <a:ext cx="1681480" cy="2326640"/>
              </a:xfrm>
              <a:custGeom>
                <a:avLst/>
                <a:gdLst/>
                <a:ahLst/>
                <a:cxnLst/>
                <a:rect r="r" b="b" t="t" l="l"/>
                <a:pathLst>
                  <a:path h="2326640" w="1681480">
                    <a:moveTo>
                      <a:pt x="1680210" y="2326640"/>
                    </a:moveTo>
                    <a:lnTo>
                      <a:pt x="0" y="2326640"/>
                    </a:lnTo>
                    <a:lnTo>
                      <a:pt x="0" y="0"/>
                    </a:lnTo>
                    <a:lnTo>
                      <a:pt x="1681480" y="0"/>
                    </a:lnTo>
                    <a:lnTo>
                      <a:pt x="1681480" y="2326640"/>
                    </a:lnTo>
                    <a:close/>
                  </a:path>
                </a:pathLst>
              </a:custGeom>
              <a:blipFill>
                <a:blip r:embed="rId4"/>
                <a:stretch>
                  <a:fillRect l="-19184" t="0" r="-19184" b="0"/>
                </a:stretch>
              </a:blipFill>
            </p:spPr>
          </p:sp>
          <p:sp>
            <p:nvSpPr>
              <p:cNvPr name="Freeform 6" id="6"/>
              <p:cNvSpPr/>
              <p:nvPr/>
            </p:nvSpPr>
            <p:spPr>
              <a:xfrm flipH="false" flipV="false" rot="0">
                <a:off x="0" y="0"/>
                <a:ext cx="1844040" cy="2444750"/>
              </a:xfrm>
              <a:custGeom>
                <a:avLst/>
                <a:gdLst/>
                <a:ahLst/>
                <a:cxnLst/>
                <a:rect r="r" b="b" t="t" l="l"/>
                <a:pathLst>
                  <a:path h="2444750" w="1844040">
                    <a:moveTo>
                      <a:pt x="1844040" y="2444750"/>
                    </a:moveTo>
                    <a:lnTo>
                      <a:pt x="0" y="2444750"/>
                    </a:lnTo>
                    <a:lnTo>
                      <a:pt x="0" y="0"/>
                    </a:lnTo>
                    <a:lnTo>
                      <a:pt x="1844040" y="0"/>
                    </a:lnTo>
                    <a:lnTo>
                      <a:pt x="1844040" y="2444750"/>
                    </a:lnTo>
                    <a:close/>
                  </a:path>
                </a:pathLst>
              </a:custGeom>
              <a:blipFill>
                <a:blip r:embed="rId5"/>
                <a:stretch>
                  <a:fillRect l="-47" t="0" r="-47" b="0"/>
                </a:stretch>
              </a:blipFill>
            </p:spPr>
          </p:sp>
        </p:grpSp>
        <p:sp>
          <p:nvSpPr>
            <p:cNvPr name="TextBox 7" id="7"/>
            <p:cNvSpPr txBox="true"/>
            <p:nvPr/>
          </p:nvSpPr>
          <p:spPr>
            <a:xfrm rot="0">
              <a:off x="0" y="5381533"/>
              <a:ext cx="3992141" cy="666750"/>
            </a:xfrm>
            <a:prstGeom prst="rect">
              <a:avLst/>
            </a:prstGeom>
          </p:spPr>
          <p:txBody>
            <a:bodyPr anchor="t" rtlCol="false" tIns="0" lIns="0" bIns="0" rIns="0">
              <a:spAutoFit/>
            </a:bodyPr>
            <a:lstStyle/>
            <a:p>
              <a:pPr algn="ctr">
                <a:lnSpc>
                  <a:spcPts val="4200"/>
                </a:lnSpc>
              </a:pPr>
              <a:r>
                <a:rPr lang="en-US" sz="3000">
                  <a:solidFill>
                    <a:srgbClr val="2E2E2E"/>
                  </a:solidFill>
                  <a:latin typeface="Montserrat Bold"/>
                </a:rPr>
                <a:t>P.THANH HÓA</a:t>
              </a:r>
            </a:p>
          </p:txBody>
        </p:sp>
        <p:sp>
          <p:nvSpPr>
            <p:cNvPr name="TextBox 8" id="8"/>
            <p:cNvSpPr txBox="true"/>
            <p:nvPr/>
          </p:nvSpPr>
          <p:spPr>
            <a:xfrm rot="0">
              <a:off x="0" y="6065828"/>
              <a:ext cx="3992141" cy="449792"/>
            </a:xfrm>
            <a:prstGeom prst="rect">
              <a:avLst/>
            </a:prstGeom>
          </p:spPr>
          <p:txBody>
            <a:bodyPr anchor="t" rtlCol="false" tIns="0" lIns="0" bIns="0" rIns="0">
              <a:spAutoFit/>
            </a:bodyPr>
            <a:lstStyle/>
            <a:p>
              <a:pPr algn="ctr">
                <a:lnSpc>
                  <a:spcPts val="2800"/>
                </a:lnSpc>
              </a:pPr>
              <a:r>
                <a:rPr lang="en-US" sz="2000">
                  <a:solidFill>
                    <a:srgbClr val="2E2E2E"/>
                  </a:solidFill>
                  <a:latin typeface="Montserrat Classic Italics"/>
                </a:rPr>
                <a:t>LEADER</a:t>
              </a:r>
            </a:p>
          </p:txBody>
        </p:sp>
      </p:grpSp>
      <p:grpSp>
        <p:nvGrpSpPr>
          <p:cNvPr name="Group 9" id="9"/>
          <p:cNvGrpSpPr/>
          <p:nvPr/>
        </p:nvGrpSpPr>
        <p:grpSpPr>
          <a:xfrm rot="0">
            <a:off x="10730497" y="2673676"/>
            <a:ext cx="2994106" cy="4886715"/>
            <a:chOff x="0" y="0"/>
            <a:chExt cx="3992141" cy="6515620"/>
          </a:xfrm>
        </p:grpSpPr>
        <p:grpSp>
          <p:nvGrpSpPr>
            <p:cNvPr name="Group 10" id="10"/>
            <p:cNvGrpSpPr>
              <a:grpSpLocks noChangeAspect="true"/>
            </p:cNvGrpSpPr>
            <p:nvPr/>
          </p:nvGrpSpPr>
          <p:grpSpPr>
            <a:xfrm rot="0">
              <a:off x="0" y="0"/>
              <a:ext cx="3992141" cy="5292611"/>
              <a:chOff x="0" y="0"/>
              <a:chExt cx="1844040" cy="2444750"/>
            </a:xfrm>
          </p:grpSpPr>
          <p:sp>
            <p:nvSpPr>
              <p:cNvPr name="Freeform 11" id="11"/>
              <p:cNvSpPr/>
              <p:nvPr/>
            </p:nvSpPr>
            <p:spPr>
              <a:xfrm flipH="false" flipV="false" rot="0">
                <a:off x="115570" y="39370"/>
                <a:ext cx="1681480" cy="2326640"/>
              </a:xfrm>
              <a:custGeom>
                <a:avLst/>
                <a:gdLst/>
                <a:ahLst/>
                <a:cxnLst/>
                <a:rect r="r" b="b" t="t" l="l"/>
                <a:pathLst>
                  <a:path h="2326640" w="1681480">
                    <a:moveTo>
                      <a:pt x="1680210" y="2326640"/>
                    </a:moveTo>
                    <a:lnTo>
                      <a:pt x="0" y="2326640"/>
                    </a:lnTo>
                    <a:lnTo>
                      <a:pt x="0" y="0"/>
                    </a:lnTo>
                    <a:lnTo>
                      <a:pt x="1681480" y="0"/>
                    </a:lnTo>
                    <a:lnTo>
                      <a:pt x="1681480" y="2326640"/>
                    </a:lnTo>
                    <a:close/>
                  </a:path>
                </a:pathLst>
              </a:custGeom>
              <a:blipFill>
                <a:blip r:embed="rId6"/>
                <a:stretch>
                  <a:fillRect l="-19184" t="0" r="-19184" b="0"/>
                </a:stretch>
              </a:blipFill>
            </p:spPr>
          </p:sp>
          <p:sp>
            <p:nvSpPr>
              <p:cNvPr name="Freeform 12" id="12"/>
              <p:cNvSpPr/>
              <p:nvPr/>
            </p:nvSpPr>
            <p:spPr>
              <a:xfrm flipH="false" flipV="false" rot="0">
                <a:off x="0" y="0"/>
                <a:ext cx="1844040" cy="2444750"/>
              </a:xfrm>
              <a:custGeom>
                <a:avLst/>
                <a:gdLst/>
                <a:ahLst/>
                <a:cxnLst/>
                <a:rect r="r" b="b" t="t" l="l"/>
                <a:pathLst>
                  <a:path h="2444750" w="1844040">
                    <a:moveTo>
                      <a:pt x="1844040" y="2444750"/>
                    </a:moveTo>
                    <a:lnTo>
                      <a:pt x="0" y="2444750"/>
                    </a:lnTo>
                    <a:lnTo>
                      <a:pt x="0" y="0"/>
                    </a:lnTo>
                    <a:lnTo>
                      <a:pt x="1844040" y="0"/>
                    </a:lnTo>
                    <a:lnTo>
                      <a:pt x="1844040" y="2444750"/>
                    </a:lnTo>
                    <a:close/>
                  </a:path>
                </a:pathLst>
              </a:custGeom>
              <a:blipFill>
                <a:blip r:embed="rId5"/>
                <a:stretch>
                  <a:fillRect l="-47" t="0" r="-47" b="0"/>
                </a:stretch>
              </a:blipFill>
            </p:spPr>
          </p:sp>
        </p:grpSp>
        <p:sp>
          <p:nvSpPr>
            <p:cNvPr name="TextBox 13" id="13"/>
            <p:cNvSpPr txBox="true"/>
            <p:nvPr/>
          </p:nvSpPr>
          <p:spPr>
            <a:xfrm rot="0">
              <a:off x="0" y="5381533"/>
              <a:ext cx="3992141" cy="666750"/>
            </a:xfrm>
            <a:prstGeom prst="rect">
              <a:avLst/>
            </a:prstGeom>
          </p:spPr>
          <p:txBody>
            <a:bodyPr anchor="t" rtlCol="false" tIns="0" lIns="0" bIns="0" rIns="0">
              <a:spAutoFit/>
            </a:bodyPr>
            <a:lstStyle/>
            <a:p>
              <a:pPr algn="ctr">
                <a:lnSpc>
                  <a:spcPts val="4200"/>
                </a:lnSpc>
              </a:pPr>
              <a:r>
                <a:rPr lang="en-US" sz="3000">
                  <a:solidFill>
                    <a:srgbClr val="2E2E2E"/>
                  </a:solidFill>
                  <a:latin typeface="Montserrat Bold"/>
                </a:rPr>
                <a:t>T.VĂN GIÁP</a:t>
              </a:r>
            </a:p>
          </p:txBody>
        </p:sp>
        <p:sp>
          <p:nvSpPr>
            <p:cNvPr name="TextBox 14" id="14"/>
            <p:cNvSpPr txBox="true"/>
            <p:nvPr/>
          </p:nvSpPr>
          <p:spPr>
            <a:xfrm rot="0">
              <a:off x="0" y="6065828"/>
              <a:ext cx="3992141" cy="449792"/>
            </a:xfrm>
            <a:prstGeom prst="rect">
              <a:avLst/>
            </a:prstGeom>
          </p:spPr>
          <p:txBody>
            <a:bodyPr anchor="t" rtlCol="false" tIns="0" lIns="0" bIns="0" rIns="0">
              <a:spAutoFit/>
            </a:bodyPr>
            <a:lstStyle/>
            <a:p>
              <a:pPr algn="ctr">
                <a:lnSpc>
                  <a:spcPts val="2800"/>
                </a:lnSpc>
              </a:pPr>
              <a:r>
                <a:rPr lang="en-US" sz="2000">
                  <a:solidFill>
                    <a:srgbClr val="2E2E2E"/>
                  </a:solidFill>
                  <a:latin typeface="Montserrat Classic Italics"/>
                </a:rPr>
                <a:t>THÀNH VIÊN</a:t>
              </a:r>
            </a:p>
          </p:txBody>
        </p:sp>
      </p:grpSp>
      <p:sp>
        <p:nvSpPr>
          <p:cNvPr name="Freeform 15" id="15"/>
          <p:cNvSpPr/>
          <p:nvPr/>
        </p:nvSpPr>
        <p:spPr>
          <a:xfrm flipH="true" flipV="false" rot="148401">
            <a:off x="15297701" y="384797"/>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0">
            <a:off x="14265194" y="4593424"/>
            <a:ext cx="2994106" cy="4886715"/>
            <a:chOff x="0" y="0"/>
            <a:chExt cx="3992141" cy="6515620"/>
          </a:xfrm>
        </p:grpSpPr>
        <p:grpSp>
          <p:nvGrpSpPr>
            <p:cNvPr name="Group 17" id="17"/>
            <p:cNvGrpSpPr>
              <a:grpSpLocks noChangeAspect="true"/>
            </p:cNvGrpSpPr>
            <p:nvPr/>
          </p:nvGrpSpPr>
          <p:grpSpPr>
            <a:xfrm rot="0">
              <a:off x="0" y="0"/>
              <a:ext cx="3992141" cy="5292611"/>
              <a:chOff x="0" y="0"/>
              <a:chExt cx="1844040" cy="2444750"/>
            </a:xfrm>
          </p:grpSpPr>
          <p:sp>
            <p:nvSpPr>
              <p:cNvPr name="Freeform 18" id="18"/>
              <p:cNvSpPr/>
              <p:nvPr/>
            </p:nvSpPr>
            <p:spPr>
              <a:xfrm flipH="false" flipV="false" rot="0">
                <a:off x="115570" y="39370"/>
                <a:ext cx="1681480" cy="2326640"/>
              </a:xfrm>
              <a:custGeom>
                <a:avLst/>
                <a:gdLst/>
                <a:ahLst/>
                <a:cxnLst/>
                <a:rect r="r" b="b" t="t" l="l"/>
                <a:pathLst>
                  <a:path h="2326640" w="1681480">
                    <a:moveTo>
                      <a:pt x="1680210" y="2326640"/>
                    </a:moveTo>
                    <a:lnTo>
                      <a:pt x="0" y="2326640"/>
                    </a:lnTo>
                    <a:lnTo>
                      <a:pt x="0" y="0"/>
                    </a:lnTo>
                    <a:lnTo>
                      <a:pt x="1681480" y="0"/>
                    </a:lnTo>
                    <a:lnTo>
                      <a:pt x="1681480" y="2326640"/>
                    </a:lnTo>
                    <a:close/>
                  </a:path>
                </a:pathLst>
              </a:custGeom>
              <a:blipFill>
                <a:blip r:embed="rId9"/>
                <a:stretch>
                  <a:fillRect l="-19184" t="0" r="-19184" b="0"/>
                </a:stretch>
              </a:blipFill>
            </p:spPr>
          </p:sp>
          <p:sp>
            <p:nvSpPr>
              <p:cNvPr name="Freeform 19" id="19"/>
              <p:cNvSpPr/>
              <p:nvPr/>
            </p:nvSpPr>
            <p:spPr>
              <a:xfrm flipH="false" flipV="false" rot="0">
                <a:off x="0" y="0"/>
                <a:ext cx="1844040" cy="2444750"/>
              </a:xfrm>
              <a:custGeom>
                <a:avLst/>
                <a:gdLst/>
                <a:ahLst/>
                <a:cxnLst/>
                <a:rect r="r" b="b" t="t" l="l"/>
                <a:pathLst>
                  <a:path h="2444750" w="1844040">
                    <a:moveTo>
                      <a:pt x="1844040" y="2444750"/>
                    </a:moveTo>
                    <a:lnTo>
                      <a:pt x="0" y="2444750"/>
                    </a:lnTo>
                    <a:lnTo>
                      <a:pt x="0" y="0"/>
                    </a:lnTo>
                    <a:lnTo>
                      <a:pt x="1844040" y="0"/>
                    </a:lnTo>
                    <a:lnTo>
                      <a:pt x="1844040" y="2444750"/>
                    </a:lnTo>
                    <a:close/>
                  </a:path>
                </a:pathLst>
              </a:custGeom>
              <a:blipFill>
                <a:blip r:embed="rId5"/>
                <a:stretch>
                  <a:fillRect l="-47" t="0" r="-47" b="0"/>
                </a:stretch>
              </a:blipFill>
            </p:spPr>
          </p:sp>
        </p:grpSp>
        <p:sp>
          <p:nvSpPr>
            <p:cNvPr name="TextBox 20" id="20"/>
            <p:cNvSpPr txBox="true"/>
            <p:nvPr/>
          </p:nvSpPr>
          <p:spPr>
            <a:xfrm rot="0">
              <a:off x="0" y="5381533"/>
              <a:ext cx="3992141" cy="666750"/>
            </a:xfrm>
            <a:prstGeom prst="rect">
              <a:avLst/>
            </a:prstGeom>
          </p:spPr>
          <p:txBody>
            <a:bodyPr anchor="t" rtlCol="false" tIns="0" lIns="0" bIns="0" rIns="0">
              <a:spAutoFit/>
            </a:bodyPr>
            <a:lstStyle/>
            <a:p>
              <a:pPr algn="ctr">
                <a:lnSpc>
                  <a:spcPts val="4200"/>
                </a:lnSpc>
              </a:pPr>
              <a:r>
                <a:rPr lang="en-US" sz="3000">
                  <a:solidFill>
                    <a:srgbClr val="2E2E2E"/>
                  </a:solidFill>
                  <a:latin typeface="Montserrat Bold"/>
                </a:rPr>
                <a:t>N.VĂN TÍN</a:t>
              </a:r>
            </a:p>
          </p:txBody>
        </p:sp>
        <p:sp>
          <p:nvSpPr>
            <p:cNvPr name="TextBox 21" id="21"/>
            <p:cNvSpPr txBox="true"/>
            <p:nvPr/>
          </p:nvSpPr>
          <p:spPr>
            <a:xfrm rot="0">
              <a:off x="0" y="6065828"/>
              <a:ext cx="3992141" cy="449792"/>
            </a:xfrm>
            <a:prstGeom prst="rect">
              <a:avLst/>
            </a:prstGeom>
          </p:spPr>
          <p:txBody>
            <a:bodyPr anchor="t" rtlCol="false" tIns="0" lIns="0" bIns="0" rIns="0">
              <a:spAutoFit/>
            </a:bodyPr>
            <a:lstStyle/>
            <a:p>
              <a:pPr algn="ctr">
                <a:lnSpc>
                  <a:spcPts val="2800"/>
                </a:lnSpc>
              </a:pPr>
              <a:r>
                <a:rPr lang="en-US" sz="2000">
                  <a:solidFill>
                    <a:srgbClr val="2E2E2E"/>
                  </a:solidFill>
                  <a:latin typeface="Montserrat Classic Italics"/>
                </a:rPr>
                <a:t>THÀNH VIÊN</a:t>
              </a:r>
            </a:p>
          </p:txBody>
        </p:sp>
      </p:grpSp>
      <p:sp>
        <p:nvSpPr>
          <p:cNvPr name="TextBox 22" id="22"/>
          <p:cNvSpPr txBox="true"/>
          <p:nvPr/>
        </p:nvSpPr>
        <p:spPr>
          <a:xfrm rot="0">
            <a:off x="1028700" y="3606800"/>
            <a:ext cx="5281314" cy="2987675"/>
          </a:xfrm>
          <a:prstGeom prst="rect">
            <a:avLst/>
          </a:prstGeom>
        </p:spPr>
        <p:txBody>
          <a:bodyPr anchor="t" rtlCol="false" tIns="0" lIns="0" bIns="0" rIns="0">
            <a:spAutoFit/>
          </a:bodyPr>
          <a:lstStyle/>
          <a:p>
            <a:pPr>
              <a:lnSpc>
                <a:spcPts val="3999"/>
              </a:lnSpc>
            </a:pPr>
            <a:r>
              <a:rPr lang="en-US" sz="2499">
                <a:solidFill>
                  <a:srgbClr val="2E2E2E"/>
                </a:solidFill>
                <a:latin typeface="Montserrat"/>
              </a:rPr>
              <a:t>Chúng tôi xin giới thiệu đội ngũ thành viên của dự án này, mỗi người đều đóng góp một phần quan trọng để mang lại sự đa dạng và chất lượng cho công việc của chúng tôi</a:t>
            </a:r>
          </a:p>
        </p:txBody>
      </p:sp>
      <p:sp>
        <p:nvSpPr>
          <p:cNvPr name="Freeform 23" id="23"/>
          <p:cNvSpPr/>
          <p:nvPr/>
        </p:nvSpPr>
        <p:spPr>
          <a:xfrm flipH="false" flipV="false" rot="1082301">
            <a:off x="-5072607" y="6650746"/>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028700" y="2387683"/>
            <a:ext cx="5883203" cy="929640"/>
          </a:xfrm>
          <a:prstGeom prst="rect">
            <a:avLst/>
          </a:prstGeom>
        </p:spPr>
        <p:txBody>
          <a:bodyPr anchor="t" rtlCol="false" tIns="0" lIns="0" bIns="0" rIns="0">
            <a:spAutoFit/>
          </a:bodyPr>
          <a:lstStyle/>
          <a:p>
            <a:pPr>
              <a:lnSpc>
                <a:spcPts val="6929"/>
              </a:lnSpc>
            </a:pPr>
            <a:r>
              <a:rPr lang="en-US" sz="6999">
                <a:solidFill>
                  <a:srgbClr val="2BB4D4"/>
                </a:solidFill>
                <a:latin typeface="Montserrat Classic Bold"/>
              </a:rPr>
              <a:t>THÀNH VIÊN</a:t>
            </a:r>
          </a:p>
        </p:txBody>
      </p:sp>
      <p:sp>
        <p:nvSpPr>
          <p:cNvPr name="TextBox 25" id="25"/>
          <p:cNvSpPr txBox="true"/>
          <p:nvPr/>
        </p:nvSpPr>
        <p:spPr>
          <a:xfrm rot="0">
            <a:off x="1028700" y="1143000"/>
            <a:ext cx="5767934"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 TỔNG QUAN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10344330" y="-4251145"/>
            <a:ext cx="15887340" cy="15887340"/>
          </a:xfrm>
          <a:custGeom>
            <a:avLst/>
            <a:gdLst/>
            <a:ahLst/>
            <a:cxnLst/>
            <a:rect r="r" b="b" t="t" l="l"/>
            <a:pathLst>
              <a:path h="15887340" w="15887340">
                <a:moveTo>
                  <a:pt x="0" y="0"/>
                </a:moveTo>
                <a:lnTo>
                  <a:pt x="15887340" y="0"/>
                </a:lnTo>
                <a:lnTo>
                  <a:pt x="15887340"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1633654">
            <a:off x="605599" y="7552414"/>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060700"/>
            <a:ext cx="17259300" cy="6416675"/>
          </a:xfrm>
          <a:prstGeom prst="rect">
            <a:avLst/>
          </a:prstGeom>
        </p:spPr>
        <p:txBody>
          <a:bodyPr anchor="t" rtlCol="false" tIns="0" lIns="0" bIns="0" rIns="0">
            <a:spAutoFit/>
          </a:bodyPr>
          <a:lstStyle/>
          <a:p>
            <a:pPr>
              <a:lnSpc>
                <a:spcPts val="6399"/>
              </a:lnSpc>
            </a:pPr>
            <a:r>
              <a:rPr lang="en-US" sz="3999">
                <a:solidFill>
                  <a:srgbClr val="2E2E2E"/>
                </a:solidFill>
                <a:latin typeface="Montserrat"/>
              </a:rPr>
              <a:t>Với sự phát của công nghệ 4.0, xu hướng sử dụng </a:t>
            </a:r>
            <a:r>
              <a:rPr lang="en-US" sz="3999">
                <a:solidFill>
                  <a:srgbClr val="2E2E2E"/>
                </a:solidFill>
                <a:latin typeface="Montserrat"/>
              </a:rPr>
              <a:t>website trong thương mại điện tử đang ngày càng phát triển và thay đổi theo sự tiến bộ của công nghệ và thay đổi trong hành vi người tiêu dùng.</a:t>
            </a:r>
          </a:p>
          <a:p>
            <a:pPr>
              <a:lnSpc>
                <a:spcPts val="6399"/>
              </a:lnSpc>
            </a:pPr>
          </a:p>
          <a:p>
            <a:pPr>
              <a:lnSpc>
                <a:spcPts val="6399"/>
              </a:lnSpc>
            </a:pPr>
            <a:r>
              <a:rPr lang="en-US" sz="3999">
                <a:solidFill>
                  <a:srgbClr val="2E2E2E"/>
                </a:solidFill>
                <a:latin typeface="Montserrat"/>
              </a:rPr>
              <a:t>Để cho cửa hàng của mình dễ dàng tiếp cận với khách hàng cũng như tăng doanh thu, chủ cửa hàng phải biết theo kịp công nghệ cũng như áp dụng nó với cửa hàng của mình. </a:t>
            </a:r>
          </a:p>
          <a:p>
            <a:pPr>
              <a:lnSpc>
                <a:spcPts val="6399"/>
              </a:lnSpc>
            </a:pPr>
          </a:p>
        </p:txBody>
      </p:sp>
      <p:sp>
        <p:nvSpPr>
          <p:cNvPr name="Freeform 5" id="5"/>
          <p:cNvSpPr/>
          <p:nvPr/>
        </p:nvSpPr>
        <p:spPr>
          <a:xfrm flipH="false" flipV="false" rot="1082301">
            <a:off x="6405296" y="5337157"/>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2359108"/>
            <a:ext cx="5883203" cy="657225"/>
          </a:xfrm>
          <a:prstGeom prst="rect">
            <a:avLst/>
          </a:prstGeom>
        </p:spPr>
        <p:txBody>
          <a:bodyPr anchor="t" rtlCol="false" tIns="0" lIns="0" bIns="0" rIns="0">
            <a:spAutoFit/>
          </a:bodyPr>
          <a:lstStyle/>
          <a:p>
            <a:pPr>
              <a:lnSpc>
                <a:spcPts val="4950"/>
              </a:lnSpc>
            </a:pPr>
            <a:r>
              <a:rPr lang="en-US" sz="5000">
                <a:solidFill>
                  <a:srgbClr val="2BB4D4"/>
                </a:solidFill>
                <a:latin typeface="Montserrat Bold"/>
              </a:rPr>
              <a:t>LỜI MỞ ĐẦU</a:t>
            </a:r>
          </a:p>
        </p:txBody>
      </p:sp>
      <p:sp>
        <p:nvSpPr>
          <p:cNvPr name="TextBox 7" id="7"/>
          <p:cNvSpPr txBox="true"/>
          <p:nvPr/>
        </p:nvSpPr>
        <p:spPr>
          <a:xfrm rot="0">
            <a:off x="1028700" y="1143000"/>
            <a:ext cx="5767934"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 TỔNG QUAN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408728">
            <a:off x="5457878" y="-3820407"/>
            <a:ext cx="15887340" cy="15887340"/>
          </a:xfrm>
          <a:custGeom>
            <a:avLst/>
            <a:gdLst/>
            <a:ahLst/>
            <a:cxnLst/>
            <a:rect r="r" b="b" t="t" l="l"/>
            <a:pathLst>
              <a:path h="15887340" w="15887340">
                <a:moveTo>
                  <a:pt x="0" y="0"/>
                </a:moveTo>
                <a:lnTo>
                  <a:pt x="15887341" y="0"/>
                </a:lnTo>
                <a:lnTo>
                  <a:pt x="15887341" y="15887340"/>
                </a:lnTo>
                <a:lnTo>
                  <a:pt x="0" y="15887340"/>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4536365">
            <a:off x="14730736" y="-2550189"/>
            <a:ext cx="6729406" cy="5469172"/>
          </a:xfrm>
          <a:custGeom>
            <a:avLst/>
            <a:gdLst/>
            <a:ahLst/>
            <a:cxnLst/>
            <a:rect r="r" b="b" t="t" l="l"/>
            <a:pathLst>
              <a:path h="5469172" w="6729406">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5000625"/>
            <a:ext cx="13737383" cy="3178175"/>
          </a:xfrm>
          <a:prstGeom prst="rect">
            <a:avLst/>
          </a:prstGeom>
        </p:spPr>
        <p:txBody>
          <a:bodyPr anchor="t" rtlCol="false" tIns="0" lIns="0" bIns="0" rIns="0">
            <a:spAutoFit/>
          </a:bodyPr>
          <a:lstStyle/>
          <a:p>
            <a:pPr algn="just" marL="863599" indent="-431800" lvl="1">
              <a:lnSpc>
                <a:spcPts val="6399"/>
              </a:lnSpc>
              <a:buFont typeface="Arial"/>
              <a:buChar char="•"/>
            </a:pPr>
            <a:r>
              <a:rPr lang="en-US" sz="3999">
                <a:solidFill>
                  <a:srgbClr val="2E2E2E"/>
                </a:solidFill>
                <a:latin typeface="Montserrat"/>
              </a:rPr>
              <a:t>Mở Rộng Chi phí Vận Hành Thấp Hơn</a:t>
            </a:r>
          </a:p>
          <a:p>
            <a:pPr algn="just" marL="863599" indent="-431800" lvl="1">
              <a:lnSpc>
                <a:spcPts val="6399"/>
              </a:lnSpc>
              <a:buFont typeface="Arial"/>
              <a:buChar char="•"/>
            </a:pPr>
            <a:r>
              <a:rPr lang="en-US" sz="3999">
                <a:solidFill>
                  <a:srgbClr val="2E2E2E"/>
                </a:solidFill>
                <a:latin typeface="Montserrat"/>
              </a:rPr>
              <a:t>Tiềm Năng Tích Hợp Trí Tuệ Nhân Tạo và Dữ Liệu</a:t>
            </a:r>
          </a:p>
          <a:p>
            <a:pPr algn="just" marL="863599" indent="-431800" lvl="1">
              <a:lnSpc>
                <a:spcPts val="6399"/>
              </a:lnSpc>
              <a:buFont typeface="Arial"/>
              <a:buChar char="•"/>
            </a:pPr>
            <a:r>
              <a:rPr lang="en-US" sz="3999">
                <a:solidFill>
                  <a:srgbClr val="2E2E2E"/>
                </a:solidFill>
                <a:latin typeface="Montserrat"/>
              </a:rPr>
              <a:t>Khả năng Mở Rộng Dễ Dàng</a:t>
            </a:r>
          </a:p>
          <a:p>
            <a:pPr algn="just" marL="863599" indent="-431800" lvl="1">
              <a:lnSpc>
                <a:spcPts val="6399"/>
              </a:lnSpc>
              <a:buFont typeface="Arial"/>
              <a:buChar char="•"/>
            </a:pPr>
            <a:r>
              <a:rPr lang="en-US" sz="3999">
                <a:solidFill>
                  <a:srgbClr val="2E2E2E"/>
                </a:solidFill>
                <a:latin typeface="Montserrat"/>
              </a:rPr>
              <a:t>Xây Dựng và Tăng Cường Thương Hiệu</a:t>
            </a:r>
          </a:p>
        </p:txBody>
      </p:sp>
      <p:sp>
        <p:nvSpPr>
          <p:cNvPr name="TextBox 5" id="5"/>
          <p:cNvSpPr txBox="true"/>
          <p:nvPr/>
        </p:nvSpPr>
        <p:spPr>
          <a:xfrm rot="0">
            <a:off x="1028700" y="3345388"/>
            <a:ext cx="5502684" cy="857250"/>
          </a:xfrm>
          <a:prstGeom prst="rect">
            <a:avLst/>
          </a:prstGeom>
        </p:spPr>
        <p:txBody>
          <a:bodyPr anchor="t" rtlCol="false" tIns="0" lIns="0" bIns="0" rIns="0">
            <a:spAutoFit/>
          </a:bodyPr>
          <a:lstStyle/>
          <a:p>
            <a:pPr>
              <a:lnSpc>
                <a:spcPts val="7200"/>
              </a:lnSpc>
            </a:pPr>
            <a:r>
              <a:rPr lang="en-US" sz="4500">
                <a:solidFill>
                  <a:srgbClr val="2E2E2E"/>
                </a:solidFill>
                <a:latin typeface="Montserrat Bold"/>
              </a:rPr>
              <a:t>Tạo 1 website với:</a:t>
            </a:r>
          </a:p>
        </p:txBody>
      </p:sp>
      <p:sp>
        <p:nvSpPr>
          <p:cNvPr name="Freeform 6" id="6"/>
          <p:cNvSpPr/>
          <p:nvPr/>
        </p:nvSpPr>
        <p:spPr>
          <a:xfrm flipH="false" flipV="false" rot="1082301">
            <a:off x="6151921" y="-3936381"/>
            <a:ext cx="11928886" cy="8231043"/>
          </a:xfrm>
          <a:custGeom>
            <a:avLst/>
            <a:gdLst/>
            <a:ahLst/>
            <a:cxnLst/>
            <a:rect r="r" b="b" t="t" l="l"/>
            <a:pathLst>
              <a:path h="8231043" w="11928886">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2359108"/>
            <a:ext cx="9962546" cy="657225"/>
          </a:xfrm>
          <a:prstGeom prst="rect">
            <a:avLst/>
          </a:prstGeom>
        </p:spPr>
        <p:txBody>
          <a:bodyPr anchor="t" rtlCol="false" tIns="0" lIns="0" bIns="0" rIns="0">
            <a:spAutoFit/>
          </a:bodyPr>
          <a:lstStyle/>
          <a:p>
            <a:pPr>
              <a:lnSpc>
                <a:spcPts val="4950"/>
              </a:lnSpc>
            </a:pPr>
            <a:r>
              <a:rPr lang="en-US" sz="5000">
                <a:solidFill>
                  <a:srgbClr val="2BB4D4"/>
                </a:solidFill>
                <a:latin typeface="Montserrat Bold"/>
              </a:rPr>
              <a:t>Ý TƯỞNG - MỤC TIÊU DỰ ÁN</a:t>
            </a:r>
          </a:p>
        </p:txBody>
      </p:sp>
      <p:sp>
        <p:nvSpPr>
          <p:cNvPr name="Freeform 8" id="8"/>
          <p:cNvSpPr/>
          <p:nvPr/>
        </p:nvSpPr>
        <p:spPr>
          <a:xfrm flipH="false" flipV="false" rot="0">
            <a:off x="13931642" y="1174958"/>
            <a:ext cx="997188" cy="1536284"/>
          </a:xfrm>
          <a:custGeom>
            <a:avLst/>
            <a:gdLst/>
            <a:ahLst/>
            <a:cxnLst/>
            <a:rect r="r" b="b" t="t" l="l"/>
            <a:pathLst>
              <a:path h="1536284" w="997188">
                <a:moveTo>
                  <a:pt x="0" y="0"/>
                </a:moveTo>
                <a:lnTo>
                  <a:pt x="997188" y="0"/>
                </a:lnTo>
                <a:lnTo>
                  <a:pt x="997188" y="1536284"/>
                </a:lnTo>
                <a:lnTo>
                  <a:pt x="0" y="15362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28700" y="1143000"/>
            <a:ext cx="12609068"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 PHÂN TÍCH VÀ NGHIÊN CỨU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6452961" y="267844"/>
            <a:ext cx="6885296" cy="11055409"/>
          </a:xfrm>
          <a:custGeom>
            <a:avLst/>
            <a:gdLst/>
            <a:ahLst/>
            <a:cxnLst/>
            <a:rect r="r" b="b" t="t" l="l"/>
            <a:pathLst>
              <a:path h="11055409" w="6885296">
                <a:moveTo>
                  <a:pt x="0" y="0"/>
                </a:moveTo>
                <a:lnTo>
                  <a:pt x="6885297" y="0"/>
                </a:lnTo>
                <a:lnTo>
                  <a:pt x="6885297"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76675" y="4419600"/>
            <a:ext cx="11839918" cy="4838700"/>
          </a:xfrm>
          <a:prstGeom prst="rect">
            <a:avLst/>
          </a:prstGeom>
        </p:spPr>
        <p:txBody>
          <a:bodyPr anchor="t" rtlCol="false" tIns="0" lIns="0" bIns="0" rIns="0">
            <a:spAutoFit/>
          </a:bodyPr>
          <a:lstStyle/>
          <a:p>
            <a:pPr marL="647700" indent="-323850" lvl="1">
              <a:lnSpc>
                <a:spcPts val="4800"/>
              </a:lnSpc>
              <a:buFont typeface="Arial"/>
              <a:buChar char="•"/>
            </a:pPr>
            <a:r>
              <a:rPr lang="en-US" sz="3000">
                <a:solidFill>
                  <a:srgbClr val="2E2E2E"/>
                </a:solidFill>
                <a:latin typeface="Montserrat"/>
              </a:rPr>
              <a:t>Tìm kiếm sản phẩm dễ dàng, có khả năng lọc và sắp xếp</a:t>
            </a:r>
          </a:p>
          <a:p>
            <a:pPr marL="647700" indent="-323850" lvl="1">
              <a:lnSpc>
                <a:spcPts val="4800"/>
              </a:lnSpc>
              <a:buFont typeface="Arial"/>
              <a:buChar char="•"/>
            </a:pPr>
            <a:r>
              <a:rPr lang="en-US" sz="3000">
                <a:solidFill>
                  <a:srgbClr val="2E2E2E"/>
                </a:solidFill>
                <a:latin typeface="Montserrat"/>
              </a:rPr>
              <a:t>Thông tin chi tiết sản phẩm cũng như bình luận và đánh giá sản phẩm</a:t>
            </a:r>
          </a:p>
          <a:p>
            <a:pPr marL="647700" indent="-323850" lvl="1">
              <a:lnSpc>
                <a:spcPts val="4800"/>
              </a:lnSpc>
              <a:buFont typeface="Arial"/>
              <a:buChar char="•"/>
            </a:pPr>
            <a:r>
              <a:rPr lang="en-US" sz="3000">
                <a:solidFill>
                  <a:srgbClr val="2E2E2E"/>
                </a:solidFill>
                <a:latin typeface="Montserrat"/>
              </a:rPr>
              <a:t>Giỏ hàng và thanh toán, Thông tin vận chuyển và giao hàng</a:t>
            </a:r>
          </a:p>
          <a:p>
            <a:pPr marL="647700" indent="-323850" lvl="1">
              <a:lnSpc>
                <a:spcPts val="4800"/>
              </a:lnSpc>
              <a:buFont typeface="Arial"/>
              <a:buChar char="•"/>
            </a:pPr>
            <a:r>
              <a:rPr lang="en-US" sz="3000">
                <a:solidFill>
                  <a:srgbClr val="2E2E2E"/>
                </a:solidFill>
                <a:latin typeface="Montserrat"/>
              </a:rPr>
              <a:t>Quản lý tài khoản, thông báo và ưu đãi</a:t>
            </a:r>
          </a:p>
          <a:p>
            <a:pPr marL="647700" indent="-323850" lvl="1">
              <a:lnSpc>
                <a:spcPts val="4800"/>
              </a:lnSpc>
              <a:buFont typeface="Arial"/>
              <a:buChar char="•"/>
            </a:pPr>
            <a:r>
              <a:rPr lang="en-US" sz="3000">
                <a:solidFill>
                  <a:srgbClr val="2E2E2E"/>
                </a:solidFill>
                <a:latin typeface="Montserrat"/>
              </a:rPr>
              <a:t>Bảo mật và quyền riêng tư cũng như hỗ trợ khách hàng</a:t>
            </a:r>
          </a:p>
          <a:p>
            <a:pPr>
              <a:lnSpc>
                <a:spcPts val="4800"/>
              </a:lnSpc>
            </a:pPr>
          </a:p>
        </p:txBody>
      </p:sp>
      <p:sp>
        <p:nvSpPr>
          <p:cNvPr name="TextBox 5" id="5"/>
          <p:cNvSpPr txBox="true"/>
          <p:nvPr/>
        </p:nvSpPr>
        <p:spPr>
          <a:xfrm rot="0">
            <a:off x="1028700" y="3167942"/>
            <a:ext cx="11839918" cy="749300"/>
          </a:xfrm>
          <a:prstGeom prst="rect">
            <a:avLst/>
          </a:prstGeom>
        </p:spPr>
        <p:txBody>
          <a:bodyPr anchor="t" rtlCol="false" tIns="0" lIns="0" bIns="0" rIns="0">
            <a:spAutoFit/>
          </a:bodyPr>
          <a:lstStyle/>
          <a:p>
            <a:pPr>
              <a:lnSpc>
                <a:spcPts val="6399"/>
              </a:lnSpc>
            </a:pPr>
            <a:r>
              <a:rPr lang="en-US" sz="3999">
                <a:solidFill>
                  <a:srgbClr val="2E2E2E"/>
                </a:solidFill>
                <a:latin typeface="Montserrat Bold"/>
              </a:rPr>
              <a:t>Đặt mình vào vị trí khách hàng</a:t>
            </a:r>
          </a:p>
        </p:txBody>
      </p:sp>
      <p:sp>
        <p:nvSpPr>
          <p:cNvPr name="TextBox 6" id="6"/>
          <p:cNvSpPr txBox="true"/>
          <p:nvPr/>
        </p:nvSpPr>
        <p:spPr>
          <a:xfrm rot="0">
            <a:off x="1028700" y="2282825"/>
            <a:ext cx="9962546" cy="516255"/>
          </a:xfrm>
          <a:prstGeom prst="rect">
            <a:avLst/>
          </a:prstGeom>
        </p:spPr>
        <p:txBody>
          <a:bodyPr anchor="t" rtlCol="false" tIns="0" lIns="0" bIns="0" rIns="0">
            <a:spAutoFit/>
          </a:bodyPr>
          <a:lstStyle/>
          <a:p>
            <a:pPr>
              <a:lnSpc>
                <a:spcPts val="3959"/>
              </a:lnSpc>
            </a:pPr>
            <a:r>
              <a:rPr lang="en-US" sz="3999">
                <a:solidFill>
                  <a:srgbClr val="2BB4D4"/>
                </a:solidFill>
                <a:latin typeface="Montserrat Bold"/>
              </a:rPr>
              <a:t>PHÂN TÍCH DỰ ÁN</a:t>
            </a:r>
          </a:p>
        </p:txBody>
      </p:sp>
      <p:sp>
        <p:nvSpPr>
          <p:cNvPr name="Freeform 7" id="7"/>
          <p:cNvSpPr/>
          <p:nvPr/>
        </p:nvSpPr>
        <p:spPr>
          <a:xfrm flipH="false" flipV="false" rot="0">
            <a:off x="13584404" y="3005462"/>
            <a:ext cx="4030591" cy="4415986"/>
          </a:xfrm>
          <a:custGeom>
            <a:avLst/>
            <a:gdLst/>
            <a:ahLst/>
            <a:cxnLst/>
            <a:rect r="r" b="b" t="t" l="l"/>
            <a:pathLst>
              <a:path h="4415986" w="4030591">
                <a:moveTo>
                  <a:pt x="0" y="0"/>
                </a:moveTo>
                <a:lnTo>
                  <a:pt x="4030591" y="0"/>
                </a:lnTo>
                <a:lnTo>
                  <a:pt x="4030591" y="4415987"/>
                </a:lnTo>
                <a:lnTo>
                  <a:pt x="0" y="44159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1143000"/>
            <a:ext cx="12609068"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 PHÂN TÍCH VÀ NGHIÊN CỨU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76675" y="4419600"/>
            <a:ext cx="11839918" cy="3619500"/>
          </a:xfrm>
          <a:prstGeom prst="rect">
            <a:avLst/>
          </a:prstGeom>
        </p:spPr>
        <p:txBody>
          <a:bodyPr anchor="t" rtlCol="false" tIns="0" lIns="0" bIns="0" rIns="0">
            <a:spAutoFit/>
          </a:bodyPr>
          <a:lstStyle/>
          <a:p>
            <a:pPr marL="647700" indent="-323850" lvl="1">
              <a:lnSpc>
                <a:spcPts val="4800"/>
              </a:lnSpc>
              <a:buFont typeface="Arial"/>
              <a:buChar char="•"/>
            </a:pPr>
            <a:r>
              <a:rPr lang="en-US" sz="3000">
                <a:solidFill>
                  <a:srgbClr val="2E2E2E"/>
                </a:solidFill>
                <a:latin typeface="Montserrat"/>
              </a:rPr>
              <a:t>Dễ dàng tìm kiếm và sắp xếp</a:t>
            </a:r>
          </a:p>
          <a:p>
            <a:pPr marL="647700" indent="-323850" lvl="1">
              <a:lnSpc>
                <a:spcPts val="4800"/>
              </a:lnSpc>
              <a:buFont typeface="Arial"/>
              <a:buChar char="•"/>
            </a:pPr>
            <a:r>
              <a:rPr lang="en-US" sz="3000">
                <a:solidFill>
                  <a:srgbClr val="2E2E2E"/>
                </a:solidFill>
                <a:latin typeface="Montserrat"/>
              </a:rPr>
              <a:t>Đánh giá và bình luận đầy đủ về sản phẩm sách và các sản phẩm khác</a:t>
            </a:r>
          </a:p>
          <a:p>
            <a:pPr marL="647700" indent="-323850" lvl="1">
              <a:lnSpc>
                <a:spcPts val="4800"/>
              </a:lnSpc>
              <a:buFont typeface="Arial"/>
              <a:buChar char="•"/>
            </a:pPr>
            <a:r>
              <a:rPr lang="en-US" sz="3000">
                <a:solidFill>
                  <a:srgbClr val="2E2E2E"/>
                </a:solidFill>
                <a:latin typeface="Montserrat"/>
              </a:rPr>
              <a:t>Bảo mật thanh toán, bảo mật thông tin</a:t>
            </a:r>
          </a:p>
          <a:p>
            <a:pPr marL="647700" indent="-323850" lvl="1">
              <a:lnSpc>
                <a:spcPts val="4800"/>
              </a:lnSpc>
              <a:buFont typeface="Arial"/>
              <a:buChar char="•"/>
            </a:pPr>
            <a:r>
              <a:rPr lang="en-US" sz="3000">
                <a:solidFill>
                  <a:srgbClr val="2E2E2E"/>
                </a:solidFill>
                <a:latin typeface="Montserrat"/>
              </a:rPr>
              <a:t>Chăm sóc khách hàng </a:t>
            </a:r>
          </a:p>
          <a:p>
            <a:pPr>
              <a:lnSpc>
                <a:spcPts val="4800"/>
              </a:lnSpc>
            </a:pPr>
          </a:p>
        </p:txBody>
      </p:sp>
      <p:sp>
        <p:nvSpPr>
          <p:cNvPr name="TextBox 5" id="5"/>
          <p:cNvSpPr txBox="true"/>
          <p:nvPr/>
        </p:nvSpPr>
        <p:spPr>
          <a:xfrm rot="0">
            <a:off x="1028700" y="3167942"/>
            <a:ext cx="11839918" cy="749300"/>
          </a:xfrm>
          <a:prstGeom prst="rect">
            <a:avLst/>
          </a:prstGeom>
        </p:spPr>
        <p:txBody>
          <a:bodyPr anchor="t" rtlCol="false" tIns="0" lIns="0" bIns="0" rIns="0">
            <a:spAutoFit/>
          </a:bodyPr>
          <a:lstStyle/>
          <a:p>
            <a:pPr>
              <a:lnSpc>
                <a:spcPts val="6399"/>
              </a:lnSpc>
            </a:pPr>
            <a:r>
              <a:rPr lang="en-US" sz="3999">
                <a:solidFill>
                  <a:srgbClr val="2E2E2E"/>
                </a:solidFill>
                <a:latin typeface="Montserrat Bold"/>
              </a:rPr>
              <a:t>Điều khách hàng cần ở 1 website bán hàng</a:t>
            </a:r>
          </a:p>
        </p:txBody>
      </p:sp>
      <p:sp>
        <p:nvSpPr>
          <p:cNvPr name="TextBox 6" id="6"/>
          <p:cNvSpPr txBox="true"/>
          <p:nvPr/>
        </p:nvSpPr>
        <p:spPr>
          <a:xfrm rot="0">
            <a:off x="1028700" y="2282825"/>
            <a:ext cx="9962546" cy="516255"/>
          </a:xfrm>
          <a:prstGeom prst="rect">
            <a:avLst/>
          </a:prstGeom>
        </p:spPr>
        <p:txBody>
          <a:bodyPr anchor="t" rtlCol="false" tIns="0" lIns="0" bIns="0" rIns="0">
            <a:spAutoFit/>
          </a:bodyPr>
          <a:lstStyle/>
          <a:p>
            <a:pPr>
              <a:lnSpc>
                <a:spcPts val="3959"/>
              </a:lnSpc>
            </a:pPr>
            <a:r>
              <a:rPr lang="en-US" sz="3999">
                <a:solidFill>
                  <a:srgbClr val="2BB4D4"/>
                </a:solidFill>
                <a:latin typeface="Montserrat Bold"/>
              </a:rPr>
              <a:t>PHÂN TÍCH DỰ ÁN</a:t>
            </a:r>
          </a:p>
        </p:txBody>
      </p:sp>
      <p:sp>
        <p:nvSpPr>
          <p:cNvPr name="Freeform 7" id="7"/>
          <p:cNvSpPr/>
          <p:nvPr/>
        </p:nvSpPr>
        <p:spPr>
          <a:xfrm flipH="false" flipV="false" rot="0">
            <a:off x="12716592" y="3614029"/>
            <a:ext cx="3925999" cy="4097342"/>
          </a:xfrm>
          <a:custGeom>
            <a:avLst/>
            <a:gdLst/>
            <a:ahLst/>
            <a:cxnLst/>
            <a:rect r="r" b="b" t="t" l="l"/>
            <a:pathLst>
              <a:path h="4097342" w="3925999">
                <a:moveTo>
                  <a:pt x="0" y="0"/>
                </a:moveTo>
                <a:lnTo>
                  <a:pt x="3925999" y="0"/>
                </a:lnTo>
                <a:lnTo>
                  <a:pt x="3925999" y="4097343"/>
                </a:lnTo>
                <a:lnTo>
                  <a:pt x="0" y="40973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1143000"/>
            <a:ext cx="12609068"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 PHÂN TÍCH VÀ NGHIÊN CỨU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085749">
            <a:off x="-5690637" y="-3861861"/>
            <a:ext cx="14345355" cy="14345355"/>
          </a:xfrm>
          <a:custGeom>
            <a:avLst/>
            <a:gdLst/>
            <a:ahLst/>
            <a:cxnLst/>
            <a:rect r="r" b="b" t="t" l="l"/>
            <a:pathLst>
              <a:path h="14345355" w="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99293">
            <a:off x="12170918" y="-745657"/>
            <a:ext cx="6885296" cy="11055409"/>
          </a:xfrm>
          <a:custGeom>
            <a:avLst/>
            <a:gdLst/>
            <a:ahLst/>
            <a:cxnLst/>
            <a:rect r="r" b="b" t="t" l="l"/>
            <a:pathLst>
              <a:path h="11055409" w="6885296">
                <a:moveTo>
                  <a:pt x="0" y="0"/>
                </a:moveTo>
                <a:lnTo>
                  <a:pt x="6885296" y="0"/>
                </a:lnTo>
                <a:lnTo>
                  <a:pt x="6885296" y="11055409"/>
                </a:lnTo>
                <a:lnTo>
                  <a:pt x="0" y="11055409"/>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2282825"/>
            <a:ext cx="9962546" cy="516255"/>
          </a:xfrm>
          <a:prstGeom prst="rect">
            <a:avLst/>
          </a:prstGeom>
        </p:spPr>
        <p:txBody>
          <a:bodyPr anchor="t" rtlCol="false" tIns="0" lIns="0" bIns="0" rIns="0">
            <a:spAutoFit/>
          </a:bodyPr>
          <a:lstStyle/>
          <a:p>
            <a:pPr>
              <a:lnSpc>
                <a:spcPts val="3959"/>
              </a:lnSpc>
            </a:pPr>
            <a:r>
              <a:rPr lang="en-US" sz="3999">
                <a:solidFill>
                  <a:srgbClr val="2BB4D4"/>
                </a:solidFill>
                <a:latin typeface="Montserrat Bold"/>
              </a:rPr>
              <a:t>THỐNG KÊ KHẢO SÁT</a:t>
            </a:r>
          </a:p>
        </p:txBody>
      </p:sp>
      <p:sp>
        <p:nvSpPr>
          <p:cNvPr name="Freeform 5" id="5"/>
          <p:cNvSpPr/>
          <p:nvPr/>
        </p:nvSpPr>
        <p:spPr>
          <a:xfrm flipH="false" flipV="false" rot="0">
            <a:off x="14319520" y="1194564"/>
            <a:ext cx="2588092" cy="2607052"/>
          </a:xfrm>
          <a:custGeom>
            <a:avLst/>
            <a:gdLst/>
            <a:ahLst/>
            <a:cxnLst/>
            <a:rect r="r" b="b" t="t" l="l"/>
            <a:pathLst>
              <a:path h="2607052" w="2588092">
                <a:moveTo>
                  <a:pt x="0" y="0"/>
                </a:moveTo>
                <a:lnTo>
                  <a:pt x="2588092" y="0"/>
                </a:lnTo>
                <a:lnTo>
                  <a:pt x="2588092" y="2607052"/>
                </a:lnTo>
                <a:lnTo>
                  <a:pt x="0" y="26070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334853" y="5522196"/>
            <a:ext cx="8924447" cy="3736104"/>
          </a:xfrm>
          <a:custGeom>
            <a:avLst/>
            <a:gdLst/>
            <a:ahLst/>
            <a:cxnLst/>
            <a:rect r="r" b="b" t="t" l="l"/>
            <a:pathLst>
              <a:path h="3736104" w="8924447">
                <a:moveTo>
                  <a:pt x="0" y="0"/>
                </a:moveTo>
                <a:lnTo>
                  <a:pt x="8924447" y="0"/>
                </a:lnTo>
                <a:lnTo>
                  <a:pt x="8924447" y="3736104"/>
                </a:lnTo>
                <a:lnTo>
                  <a:pt x="0" y="3736104"/>
                </a:lnTo>
                <a:lnTo>
                  <a:pt x="0" y="0"/>
                </a:lnTo>
                <a:close/>
              </a:path>
            </a:pathLst>
          </a:custGeom>
          <a:blipFill>
            <a:blip r:embed="rId8"/>
            <a:stretch>
              <a:fillRect l="0" t="0" r="0" b="0"/>
            </a:stretch>
          </a:blipFill>
        </p:spPr>
      </p:sp>
      <p:sp>
        <p:nvSpPr>
          <p:cNvPr name="Freeform 7" id="7"/>
          <p:cNvSpPr/>
          <p:nvPr/>
        </p:nvSpPr>
        <p:spPr>
          <a:xfrm flipH="false" flipV="false" rot="0">
            <a:off x="1028700" y="3444088"/>
            <a:ext cx="6750212" cy="5814212"/>
          </a:xfrm>
          <a:custGeom>
            <a:avLst/>
            <a:gdLst/>
            <a:ahLst/>
            <a:cxnLst/>
            <a:rect r="r" b="b" t="t" l="l"/>
            <a:pathLst>
              <a:path h="5814212" w="6750212">
                <a:moveTo>
                  <a:pt x="0" y="0"/>
                </a:moveTo>
                <a:lnTo>
                  <a:pt x="6750212" y="0"/>
                </a:lnTo>
                <a:lnTo>
                  <a:pt x="6750212" y="5814212"/>
                </a:lnTo>
                <a:lnTo>
                  <a:pt x="0" y="5814212"/>
                </a:lnTo>
                <a:lnTo>
                  <a:pt x="0" y="0"/>
                </a:lnTo>
                <a:close/>
              </a:path>
            </a:pathLst>
          </a:custGeom>
          <a:blipFill>
            <a:blip r:embed="rId9"/>
            <a:stretch>
              <a:fillRect l="0" t="0" r="0" b="0"/>
            </a:stretch>
          </a:blipFill>
        </p:spPr>
      </p:sp>
      <p:sp>
        <p:nvSpPr>
          <p:cNvPr name="Freeform 8" id="8"/>
          <p:cNvSpPr/>
          <p:nvPr/>
        </p:nvSpPr>
        <p:spPr>
          <a:xfrm flipH="false" flipV="false" rot="0">
            <a:off x="8334853" y="2062489"/>
            <a:ext cx="3214968" cy="3081011"/>
          </a:xfrm>
          <a:custGeom>
            <a:avLst/>
            <a:gdLst/>
            <a:ahLst/>
            <a:cxnLst/>
            <a:rect r="r" b="b" t="t" l="l"/>
            <a:pathLst>
              <a:path h="3081011" w="3214968">
                <a:moveTo>
                  <a:pt x="0" y="0"/>
                </a:moveTo>
                <a:lnTo>
                  <a:pt x="3214968" y="0"/>
                </a:lnTo>
                <a:lnTo>
                  <a:pt x="3214968" y="3081011"/>
                </a:lnTo>
                <a:lnTo>
                  <a:pt x="0" y="3081011"/>
                </a:lnTo>
                <a:lnTo>
                  <a:pt x="0" y="0"/>
                </a:lnTo>
                <a:close/>
              </a:path>
            </a:pathLst>
          </a:custGeom>
          <a:blipFill>
            <a:blip r:embed="rId10"/>
            <a:stretch>
              <a:fillRect l="0" t="0" r="0" b="0"/>
            </a:stretch>
          </a:blipFill>
        </p:spPr>
      </p:sp>
      <p:sp>
        <p:nvSpPr>
          <p:cNvPr name="TextBox 9" id="9"/>
          <p:cNvSpPr txBox="true"/>
          <p:nvPr/>
        </p:nvSpPr>
        <p:spPr>
          <a:xfrm rot="0">
            <a:off x="1028700" y="1143000"/>
            <a:ext cx="12609068" cy="800100"/>
          </a:xfrm>
          <a:prstGeom prst="rect">
            <a:avLst/>
          </a:prstGeom>
        </p:spPr>
        <p:txBody>
          <a:bodyPr anchor="t" rtlCol="false" tIns="0" lIns="0" bIns="0" rIns="0">
            <a:spAutoFit/>
          </a:bodyPr>
          <a:lstStyle/>
          <a:p>
            <a:pPr>
              <a:lnSpc>
                <a:spcPts val="6000"/>
              </a:lnSpc>
            </a:pPr>
            <a:r>
              <a:rPr lang="en-US" sz="6000">
                <a:solidFill>
                  <a:srgbClr val="004AAD"/>
                </a:solidFill>
                <a:latin typeface="Montserrat Bold"/>
              </a:rPr>
              <a:t>II. PHÂN TÍCH VÀ NGHIÊN CỨU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625759">
            <a:off x="7878598" y="2149852"/>
            <a:ext cx="10884489" cy="8846121"/>
          </a:xfrm>
          <a:custGeom>
            <a:avLst/>
            <a:gdLst/>
            <a:ahLst/>
            <a:cxnLst/>
            <a:rect r="r" b="b" t="t" l="l"/>
            <a:pathLst>
              <a:path h="8846121" w="10884489">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636255"/>
            <a:ext cx="12292143" cy="1200150"/>
          </a:xfrm>
          <a:prstGeom prst="rect">
            <a:avLst/>
          </a:prstGeom>
        </p:spPr>
        <p:txBody>
          <a:bodyPr anchor="t" rtlCol="false" tIns="0" lIns="0" bIns="0" rIns="0">
            <a:spAutoFit/>
          </a:bodyPr>
          <a:lstStyle/>
          <a:p>
            <a:pPr>
              <a:lnSpc>
                <a:spcPts val="9000"/>
              </a:lnSpc>
            </a:pPr>
            <a:r>
              <a:rPr lang="en-US" sz="9000">
                <a:solidFill>
                  <a:srgbClr val="004AAD"/>
                </a:solidFill>
                <a:latin typeface="Montserrat Bold"/>
              </a:rPr>
              <a:t>III. THIẾT KẾ DỰ ÁN</a:t>
            </a:r>
          </a:p>
        </p:txBody>
      </p:sp>
      <p:sp>
        <p:nvSpPr>
          <p:cNvPr name="TextBox 4" id="4"/>
          <p:cNvSpPr txBox="true"/>
          <p:nvPr/>
        </p:nvSpPr>
        <p:spPr>
          <a:xfrm rot="0">
            <a:off x="1028700" y="3912280"/>
            <a:ext cx="8683069" cy="3702440"/>
          </a:xfrm>
          <a:prstGeom prst="rect">
            <a:avLst/>
          </a:prstGeom>
        </p:spPr>
        <p:txBody>
          <a:bodyPr anchor="t" rtlCol="false" tIns="0" lIns="0" bIns="0" rIns="0">
            <a:spAutoFit/>
          </a:bodyPr>
          <a:lstStyle/>
          <a:p>
            <a:pPr>
              <a:lnSpc>
                <a:spcPts val="5972"/>
              </a:lnSpc>
            </a:pPr>
            <a:r>
              <a:rPr lang="en-US" sz="3732">
                <a:solidFill>
                  <a:srgbClr val="2E2E2E"/>
                </a:solidFill>
                <a:latin typeface="Montserrat"/>
              </a:rPr>
              <a:t>Dự án được thiết kế theo mô hình Single Page Application với Api được viết bằng Laravel và giao diện được xây dựng bằng ReactJS với Admin và NextJS với Website</a:t>
            </a:r>
          </a:p>
        </p:txBody>
      </p:sp>
      <p:sp>
        <p:nvSpPr>
          <p:cNvPr name="Freeform 5" id="5"/>
          <p:cNvSpPr/>
          <p:nvPr/>
        </p:nvSpPr>
        <p:spPr>
          <a:xfrm flipH="false" flipV="false" rot="0">
            <a:off x="10536348" y="3729189"/>
            <a:ext cx="6212332" cy="3885531"/>
          </a:xfrm>
          <a:custGeom>
            <a:avLst/>
            <a:gdLst/>
            <a:ahLst/>
            <a:cxnLst/>
            <a:rect r="r" b="b" t="t" l="l"/>
            <a:pathLst>
              <a:path h="3885531" w="6212332">
                <a:moveTo>
                  <a:pt x="0" y="0"/>
                </a:moveTo>
                <a:lnTo>
                  <a:pt x="6212332" y="0"/>
                </a:lnTo>
                <a:lnTo>
                  <a:pt x="6212332" y="3885531"/>
                </a:lnTo>
                <a:lnTo>
                  <a:pt x="0" y="38855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DAF2N5tbsFc</dc:identifier>
  <dcterms:modified xsi:type="dcterms:W3CDTF">2011-08-01T06:04:30Z</dcterms:modified>
  <cp:revision>1</cp:revision>
  <dc:title>BaoCaoDuAn1 - 99% Risk</dc:title>
</cp:coreProperties>
</file>